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44"/>
  </p:notesMasterIdLst>
  <p:sldIdLst>
    <p:sldId id="256" r:id="rId5"/>
    <p:sldId id="384" r:id="rId6"/>
    <p:sldId id="279" r:id="rId7"/>
    <p:sldId id="382" r:id="rId8"/>
    <p:sldId id="328" r:id="rId9"/>
    <p:sldId id="287" r:id="rId10"/>
    <p:sldId id="376" r:id="rId11"/>
    <p:sldId id="285" r:id="rId12"/>
    <p:sldId id="289" r:id="rId13"/>
    <p:sldId id="377" r:id="rId14"/>
    <p:sldId id="284" r:id="rId15"/>
    <p:sldId id="273" r:id="rId16"/>
    <p:sldId id="345" r:id="rId17"/>
    <p:sldId id="396" r:id="rId18"/>
    <p:sldId id="394" r:id="rId19"/>
    <p:sldId id="274" r:id="rId20"/>
    <p:sldId id="350" r:id="rId21"/>
    <p:sldId id="351" r:id="rId22"/>
    <p:sldId id="352" r:id="rId23"/>
    <p:sldId id="353" r:id="rId24"/>
    <p:sldId id="385" r:id="rId25"/>
    <p:sldId id="388" r:id="rId26"/>
    <p:sldId id="390" r:id="rId27"/>
    <p:sldId id="275" r:id="rId28"/>
    <p:sldId id="365" r:id="rId29"/>
    <p:sldId id="291" r:id="rId30"/>
    <p:sldId id="367" r:id="rId31"/>
    <p:sldId id="369" r:id="rId32"/>
    <p:sldId id="276" r:id="rId33"/>
    <p:sldId id="323" r:id="rId34"/>
    <p:sldId id="326" r:id="rId35"/>
    <p:sldId id="342" r:id="rId36"/>
    <p:sldId id="309" r:id="rId37"/>
    <p:sldId id="311" r:id="rId38"/>
    <p:sldId id="316" r:id="rId39"/>
    <p:sldId id="371" r:id="rId40"/>
    <p:sldId id="278" r:id="rId41"/>
    <p:sldId id="383" r:id="rId42"/>
    <p:sldId id="269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EA00"/>
    <a:srgbClr val="00FF00"/>
    <a:srgbClr val="FF00FF"/>
    <a:srgbClr val="BF30C9"/>
    <a:srgbClr val="FFF4D3"/>
    <a:srgbClr val="FFFEF0"/>
    <a:srgbClr val="FFFD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887" autoAdjust="0"/>
    <p:restoredTop sz="90055" autoAdjust="0"/>
  </p:normalViewPr>
  <p:slideViewPr>
    <p:cSldViewPr snapToGrid="0" snapToObjects="1">
      <p:cViewPr varScale="1">
        <p:scale>
          <a:sx n="81" d="100"/>
          <a:sy n="81" d="100"/>
        </p:scale>
        <p:origin x="-584" y="-112"/>
      </p:cViewPr>
      <p:guideLst>
        <p:guide orient="horz" pos="1102"/>
        <p:guide pos="5471"/>
      </p:guideLst>
    </p:cSldViewPr>
  </p:slideViewPr>
  <p:outlineViewPr>
    <p:cViewPr>
      <p:scale>
        <a:sx n="33" d="100"/>
        <a:sy n="33" d="100"/>
      </p:scale>
      <p:origin x="0" y="155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89ABD-C2A2-4F40-9055-419EC1845836}" type="datetimeFigureOut">
              <a:rPr lang="de-DE" smtClean="0"/>
              <a:t>Mai 17, 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7ECF98-7131-9B47-8699-E46AFA92A95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5916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ECF98-7131-9B47-8699-E46AFA92A957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8111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I will </a:t>
            </a:r>
            <a:r>
              <a:rPr lang="de-DE" dirty="0" err="1" smtClean="0"/>
              <a:t>come</a:t>
            </a:r>
            <a:r>
              <a:rPr lang="de-DE" dirty="0" smtClean="0"/>
              <a:t> back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later</a:t>
            </a:r>
            <a:r>
              <a:rPr lang="de-DE" dirty="0" smtClean="0"/>
              <a:t> ... (</a:t>
            </a:r>
            <a:r>
              <a:rPr lang="de-DE" dirty="0" err="1" smtClean="0"/>
              <a:t>cube</a:t>
            </a:r>
            <a:r>
              <a:rPr lang="de-DE" dirty="0" smtClean="0"/>
              <a:t>)</a:t>
            </a:r>
          </a:p>
          <a:p>
            <a:endParaRPr lang="de-DE" dirty="0" smtClean="0"/>
          </a:p>
          <a:p>
            <a:r>
              <a:rPr lang="de-DE" dirty="0" err="1" smtClean="0"/>
              <a:t>Figure</a:t>
            </a:r>
            <a:r>
              <a:rPr lang="de-DE" dirty="0" smtClean="0"/>
              <a:t>: </a:t>
            </a:r>
            <a:r>
              <a:rPr lang="de-DE" dirty="0" err="1" smtClean="0"/>
              <a:t>cube</a:t>
            </a:r>
            <a:r>
              <a:rPr lang="de-DE" baseline="0" dirty="0" smtClean="0"/>
              <a:t> (1-3; </a:t>
            </a:r>
            <a:r>
              <a:rPr lang="de-DE" baseline="0" dirty="0" err="1" smtClean="0"/>
              <a:t>see</a:t>
            </a:r>
            <a:r>
              <a:rPr lang="de-DE" baseline="0" dirty="0" smtClean="0"/>
              <a:t> also </a:t>
            </a:r>
            <a:r>
              <a:rPr lang="de-DE" baseline="0" dirty="0" err="1" smtClean="0"/>
              <a:t>slides</a:t>
            </a:r>
            <a:r>
              <a:rPr lang="de-DE" baseline="0" dirty="0" smtClean="0"/>
              <a:t> 12, 19, 21, 29)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ECF98-7131-9B47-8699-E46AFA92A957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4471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Figure</a:t>
            </a:r>
            <a:r>
              <a:rPr lang="de-DE" dirty="0" smtClean="0"/>
              <a:t>: </a:t>
            </a:r>
            <a:r>
              <a:rPr lang="de-DE" dirty="0" err="1" smtClean="0"/>
              <a:t>cube</a:t>
            </a:r>
            <a:r>
              <a:rPr lang="de-DE" dirty="0" smtClean="0"/>
              <a:t> (3-4; </a:t>
            </a:r>
            <a:r>
              <a:rPr lang="de-DE" dirty="0" err="1" smtClean="0"/>
              <a:t>see</a:t>
            </a:r>
            <a:r>
              <a:rPr lang="de-DE" dirty="0" smtClean="0"/>
              <a:t> also </a:t>
            </a:r>
            <a:r>
              <a:rPr lang="de-DE" dirty="0" err="1" smtClean="0"/>
              <a:t>slides</a:t>
            </a:r>
            <a:r>
              <a:rPr lang="de-DE" dirty="0" smtClean="0"/>
              <a:t> 11,</a:t>
            </a:r>
            <a:r>
              <a:rPr lang="de-DE" baseline="0" dirty="0" smtClean="0"/>
              <a:t> </a:t>
            </a:r>
            <a:r>
              <a:rPr lang="de-DE" dirty="0" smtClean="0"/>
              <a:t>19,</a:t>
            </a:r>
            <a:r>
              <a:rPr lang="de-DE" baseline="0" dirty="0" smtClean="0"/>
              <a:t> </a:t>
            </a:r>
            <a:r>
              <a:rPr lang="de-DE" dirty="0" smtClean="0"/>
              <a:t>21, 29)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ECF98-7131-9B47-8699-E46AFA92A957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4279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Figure</a:t>
            </a:r>
            <a:r>
              <a:rPr lang="de-DE" dirty="0" smtClean="0"/>
              <a:t>: </a:t>
            </a:r>
            <a:r>
              <a:rPr lang="de-DE" dirty="0" err="1" smtClean="0"/>
              <a:t>dcjdefinition</a:t>
            </a:r>
            <a:r>
              <a:rPr lang="de-DE" dirty="0" smtClean="0"/>
              <a:t> (1-9) (etwas vergrößert)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ECF98-7131-9B47-8699-E46AFA92A957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8353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Figure</a:t>
            </a:r>
            <a:r>
              <a:rPr lang="de-DE" dirty="0" smtClean="0"/>
              <a:t>: </a:t>
            </a:r>
            <a:r>
              <a:rPr lang="de-DE" dirty="0" err="1" smtClean="0"/>
              <a:t>genome</a:t>
            </a:r>
            <a:r>
              <a:rPr lang="de-DE" dirty="0" smtClean="0"/>
              <a:t> (</a:t>
            </a:r>
            <a:r>
              <a:rPr lang="de-DE" dirty="0" err="1" smtClean="0"/>
              <a:t>see</a:t>
            </a:r>
            <a:r>
              <a:rPr lang="de-DE" dirty="0" smtClean="0"/>
              <a:t> also </a:t>
            </a:r>
            <a:r>
              <a:rPr lang="de-DE" dirty="0" err="1" smtClean="0"/>
              <a:t>slides</a:t>
            </a:r>
            <a:r>
              <a:rPr lang="de-DE" dirty="0" smtClean="0"/>
              <a:t> 17,</a:t>
            </a:r>
            <a:r>
              <a:rPr lang="de-DE" baseline="0" dirty="0" smtClean="0"/>
              <a:t> </a:t>
            </a:r>
            <a:r>
              <a:rPr lang="de-DE" dirty="0" smtClean="0"/>
              <a:t>18)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ECF98-7131-9B47-8699-E46AFA92A957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69669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Figure</a:t>
            </a:r>
            <a:r>
              <a:rPr lang="de-DE" dirty="0" smtClean="0"/>
              <a:t>: </a:t>
            </a:r>
            <a:r>
              <a:rPr lang="de-DE" dirty="0" err="1" smtClean="0"/>
              <a:t>genome</a:t>
            </a:r>
            <a:r>
              <a:rPr lang="de-DE" dirty="0" smtClean="0"/>
              <a:t> (</a:t>
            </a:r>
            <a:r>
              <a:rPr lang="de-DE" dirty="0" err="1" smtClean="0"/>
              <a:t>see</a:t>
            </a:r>
            <a:r>
              <a:rPr lang="de-DE" dirty="0" smtClean="0"/>
              <a:t> also </a:t>
            </a:r>
            <a:r>
              <a:rPr lang="de-DE" dirty="0" err="1" smtClean="0"/>
              <a:t>slides</a:t>
            </a:r>
            <a:r>
              <a:rPr lang="de-DE" dirty="0" smtClean="0"/>
              <a:t> 16,</a:t>
            </a:r>
            <a:r>
              <a:rPr lang="de-DE" baseline="0" dirty="0" smtClean="0"/>
              <a:t> </a:t>
            </a:r>
            <a:r>
              <a:rPr lang="de-DE" dirty="0" smtClean="0"/>
              <a:t>18)</a:t>
            </a:r>
          </a:p>
          <a:p>
            <a:r>
              <a:rPr lang="de-DE" dirty="0" err="1" smtClean="0"/>
              <a:t>Figure</a:t>
            </a:r>
            <a:r>
              <a:rPr lang="de-DE" dirty="0" smtClean="0"/>
              <a:t>: </a:t>
            </a:r>
            <a:r>
              <a:rPr lang="de-DE" dirty="0" err="1" smtClean="0"/>
              <a:t>genomegraph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ECF98-7131-9B47-8699-E46AFA92A957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5367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ECF98-7131-9B47-8699-E46AFA92A957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96378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Figure</a:t>
            </a:r>
            <a:r>
              <a:rPr lang="de-DE" dirty="0" smtClean="0"/>
              <a:t>: </a:t>
            </a:r>
            <a:r>
              <a:rPr lang="de-DE" dirty="0" err="1" smtClean="0"/>
              <a:t>adjacencygraph</a:t>
            </a:r>
            <a:r>
              <a:rPr lang="de-DE" dirty="0" smtClean="0"/>
              <a:t> (1-8)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ECF98-7131-9B47-8699-E46AFA92A957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22769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Figure</a:t>
            </a:r>
            <a:r>
              <a:rPr lang="de-DE" dirty="0" smtClean="0"/>
              <a:t>: </a:t>
            </a:r>
            <a:r>
              <a:rPr lang="de-DE" dirty="0" err="1" smtClean="0"/>
              <a:t>sorting</a:t>
            </a:r>
            <a:r>
              <a:rPr lang="de-DE" dirty="0" smtClean="0"/>
              <a:t> (1-24)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ECF98-7131-9B47-8699-E46AFA92A957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17500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Open </a:t>
            </a:r>
            <a:r>
              <a:rPr lang="de-DE" dirty="0" err="1" smtClean="0"/>
              <a:t>question</a:t>
            </a:r>
            <a:r>
              <a:rPr lang="de-DE" dirty="0" smtClean="0"/>
              <a:t>: </a:t>
            </a:r>
            <a:r>
              <a:rPr lang="de-DE" dirty="0" err="1" smtClean="0"/>
              <a:t>closed</a:t>
            </a:r>
            <a:r>
              <a:rPr lang="de-DE" dirty="0" smtClean="0"/>
              <a:t> </a:t>
            </a:r>
            <a:r>
              <a:rPr lang="de-DE" dirty="0" err="1" smtClean="0"/>
              <a:t>formula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general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r>
              <a:rPr lang="de-DE" dirty="0" smtClean="0"/>
              <a:t>?</a:t>
            </a:r>
          </a:p>
          <a:p>
            <a:endParaRPr lang="de-DE" dirty="0" smtClean="0"/>
          </a:p>
          <a:p>
            <a:r>
              <a:rPr lang="de-DE" dirty="0" err="1" smtClean="0"/>
              <a:t>Figure</a:t>
            </a:r>
            <a:r>
              <a:rPr lang="de-DE" dirty="0" smtClean="0"/>
              <a:t>: </a:t>
            </a:r>
            <a:r>
              <a:rPr lang="de-DE" dirty="0" err="1" smtClean="0"/>
              <a:t>rearrangementscenarios</a:t>
            </a:r>
            <a:r>
              <a:rPr lang="de-DE" dirty="0" smtClean="0"/>
              <a:t> (1-14)</a:t>
            </a:r>
          </a:p>
          <a:p>
            <a:r>
              <a:rPr lang="de-DE" dirty="0" err="1" smtClean="0"/>
              <a:t>Preamble</a:t>
            </a:r>
            <a:r>
              <a:rPr lang="de-DE" dirty="0" smtClean="0"/>
              <a:t>: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usepackage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{/Users/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jstoye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texinputs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sfmath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</a:t>
            </a:r>
            <a:endParaRPr lang="de-DE" dirty="0" smtClean="0"/>
          </a:p>
          <a:p>
            <a:r>
              <a:rPr lang="de-DE" dirty="0" err="1" smtClean="0"/>
              <a:t>Formula</a:t>
            </a:r>
            <a:r>
              <a:rPr lang="de-DE" dirty="0" smtClean="0"/>
              <a:t>: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S_{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\, = \,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{(\ell_1 + \ell_2 +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ldots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+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ell_k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)!}{\ell_1! \ell_2!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ldots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ell_k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!} \times \prod_{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=1}^k (\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ell_i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+ 1)^{\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ell_i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1}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ECF98-7131-9B47-8699-E46AFA92A957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40624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Figure</a:t>
            </a:r>
            <a:r>
              <a:rPr lang="de-DE" dirty="0" smtClean="0"/>
              <a:t>: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cube</a:t>
            </a:r>
            <a:r>
              <a:rPr lang="de-DE" baseline="0" dirty="0" smtClean="0"/>
              <a:t> (5-7; </a:t>
            </a:r>
            <a:r>
              <a:rPr lang="de-DE" baseline="0" dirty="0" err="1" smtClean="0"/>
              <a:t>see</a:t>
            </a:r>
            <a:r>
              <a:rPr lang="de-DE" baseline="0" dirty="0" smtClean="0"/>
              <a:t> also </a:t>
            </a:r>
            <a:r>
              <a:rPr lang="de-DE" baseline="0" dirty="0" err="1" smtClean="0"/>
              <a:t>slides</a:t>
            </a:r>
            <a:r>
              <a:rPr lang="de-DE" baseline="0" dirty="0" smtClean="0"/>
              <a:t> 11, 12, 21, 29)</a:t>
            </a:r>
          </a:p>
          <a:p>
            <a:r>
              <a:rPr lang="de-DE" baseline="0" dirty="0" err="1" smtClean="0"/>
              <a:t>Figure</a:t>
            </a:r>
            <a:r>
              <a:rPr lang="de-DE" baseline="0" dirty="0" smtClean="0"/>
              <a:t>: </a:t>
            </a:r>
            <a:r>
              <a:rPr lang="de-DE" baseline="0" dirty="0" err="1" smtClean="0"/>
              <a:t>strongerexample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see</a:t>
            </a:r>
            <a:r>
              <a:rPr lang="de-DE" baseline="0" dirty="0" smtClean="0"/>
              <a:t> also </a:t>
            </a:r>
            <a:r>
              <a:rPr lang="de-DE" baseline="0" dirty="0" err="1" smtClean="0"/>
              <a:t>slide</a:t>
            </a:r>
            <a:r>
              <a:rPr lang="de-DE" baseline="0" dirty="0" smtClean="0"/>
              <a:t> 29; breiter)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ECF98-7131-9B47-8699-E46AFA92A957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3993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ECF98-7131-9B47-8699-E46AFA92A957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35942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1FE5BF5-8997-E442-97BB-6B3EC21593F5}" type="slidenum">
              <a:rPr lang="en-US" sz="1200"/>
              <a:pPr eaLnBrk="1" hangingPunct="1"/>
              <a:t>23</a:t>
            </a:fld>
            <a:endParaRPr lang="en-US" sz="120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7388"/>
            <a:ext cx="4572000" cy="342900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Figure: cube (7-9; see also slides 11,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12,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19, 29)</a:t>
            </a:r>
          </a:p>
          <a:p>
            <a:pPr eaLnBrk="1" hangingPunct="1"/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Figure: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unexpectedasymmetry</a:t>
            </a:r>
            <a:endParaRPr lang="en-US" baseline="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baseline="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Arrow = stronger (there are genomes where e.g. HP uses more steps than DCJ), bullet = weakly equivalent (always same result, when applicable)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Figure: </a:t>
            </a:r>
            <a:r>
              <a:rPr lang="en-US" dirty="0" err="1" smtClean="0"/>
              <a:t>strongerexample</a:t>
            </a:r>
            <a:r>
              <a:rPr lang="en-US" dirty="0" smtClean="0"/>
              <a:t> (see also slide 19)</a:t>
            </a:r>
          </a:p>
          <a:p>
            <a:r>
              <a:rPr lang="en-US" dirty="0" smtClean="0"/>
              <a:t>Figure: cube (9 </a:t>
            </a:r>
            <a:r>
              <a:rPr lang="en-US" dirty="0" err="1" smtClean="0"/>
              <a:t>verkleinert</a:t>
            </a:r>
            <a:r>
              <a:rPr lang="en-US" dirty="0" smtClean="0"/>
              <a:t>; see also slides 11, 12, 19, 21)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ECF98-7131-9B47-8699-E46AFA92A957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29509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Figure:</a:t>
            </a:r>
            <a:r>
              <a:rPr lang="en-US" baseline="0" dirty="0" smtClean="0"/>
              <a:t> </a:t>
            </a:r>
            <a:r>
              <a:rPr lang="en-US" dirty="0" err="1" smtClean="0"/>
              <a:t>componentsgenomes</a:t>
            </a:r>
            <a:r>
              <a:rPr lang="en-US" dirty="0" smtClean="0"/>
              <a:t> (</a:t>
            </a:r>
            <a:r>
              <a:rPr lang="en-US" dirty="0" err="1" smtClean="0"/>
              <a:t>vergrößert</a:t>
            </a:r>
            <a:r>
              <a:rPr lang="en-US" dirty="0" smtClean="0"/>
              <a:t>)</a:t>
            </a:r>
          </a:p>
          <a:p>
            <a:r>
              <a:rPr lang="en-US" dirty="0" smtClean="0"/>
              <a:t>Figure: components</a:t>
            </a:r>
          </a:p>
          <a:p>
            <a:r>
              <a:rPr lang="en-US" dirty="0" smtClean="0"/>
              <a:t>Figure: tree</a:t>
            </a:r>
            <a:r>
              <a:rPr lang="en-US" baseline="0" dirty="0" smtClean="0"/>
              <a:t> </a:t>
            </a:r>
            <a:r>
              <a:rPr lang="en-US" dirty="0" smtClean="0"/>
              <a:t>(1-2)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ECF98-7131-9B47-8699-E46AFA92A957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07077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Open </a:t>
            </a:r>
            <a:r>
              <a:rPr lang="de-DE" dirty="0" err="1" smtClean="0"/>
              <a:t>question</a:t>
            </a:r>
            <a:r>
              <a:rPr lang="de-DE" dirty="0" smtClean="0"/>
              <a:t>: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i="1" dirty="0" smtClean="0"/>
              <a:t>O</a:t>
            </a:r>
            <a:r>
              <a:rPr lang="de-DE" dirty="0" smtClean="0"/>
              <a:t>(</a:t>
            </a:r>
            <a:r>
              <a:rPr lang="de-DE" i="1" dirty="0" smtClean="0"/>
              <a:t>N</a:t>
            </a:r>
            <a:r>
              <a:rPr lang="de-DE" baseline="0" dirty="0" smtClean="0"/>
              <a:t> log </a:t>
            </a:r>
            <a:r>
              <a:rPr lang="de-DE" i="1" baseline="0" dirty="0" smtClean="0"/>
              <a:t>N</a:t>
            </a:r>
            <a:r>
              <a:rPr lang="de-DE" baseline="0" dirty="0" smtClean="0"/>
              <a:t>) a </a:t>
            </a:r>
            <a:r>
              <a:rPr lang="de-DE" baseline="0" dirty="0" err="1" smtClean="0"/>
              <a:t>tight</a:t>
            </a:r>
            <a:r>
              <a:rPr lang="de-DE" baseline="0" dirty="0" smtClean="0"/>
              <a:t> </a:t>
            </a:r>
            <a:r>
              <a:rPr lang="de-DE" dirty="0" err="1" smtClean="0"/>
              <a:t>bound</a:t>
            </a:r>
            <a:r>
              <a:rPr lang="de-DE" dirty="0" smtClean="0"/>
              <a:t>?</a:t>
            </a:r>
          </a:p>
          <a:p>
            <a:endParaRPr lang="de-DE" dirty="0" smtClean="0"/>
          </a:p>
          <a:p>
            <a:r>
              <a:rPr lang="de-DE" dirty="0" err="1" smtClean="0"/>
              <a:t>Figure</a:t>
            </a:r>
            <a:r>
              <a:rPr lang="de-DE" dirty="0" smtClean="0"/>
              <a:t>: </a:t>
            </a:r>
            <a:r>
              <a:rPr lang="de-DE" dirty="0" err="1" smtClean="0"/>
              <a:t>restrictedDCJ</a:t>
            </a:r>
            <a:r>
              <a:rPr lang="de-DE" dirty="0" smtClean="0"/>
              <a:t> (1-2): 1-INV, 2-DCJ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ECF98-7131-9B47-8699-E46AFA92A957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11717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Picture:</a:t>
            </a:r>
            <a:r>
              <a:rPr lang="en-US" baseline="0" dirty="0" smtClean="0"/>
              <a:t> </a:t>
            </a:r>
            <a:r>
              <a:rPr lang="en-US" dirty="0" smtClean="0"/>
              <a:t>HSPS2012-Figure1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ECF98-7131-9B47-8699-E46AFA92A957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90517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Figure: </a:t>
            </a:r>
            <a:r>
              <a:rPr lang="en-US" dirty="0" err="1" smtClean="0"/>
              <a:t>indel</a:t>
            </a:r>
            <a:r>
              <a:rPr lang="en-US" dirty="0" smtClean="0"/>
              <a:t> (folder Operations; </a:t>
            </a:r>
            <a:r>
              <a:rPr lang="en-US" dirty="0" err="1" smtClean="0"/>
              <a:t>vergrößert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ECF98-7131-9B47-8699-E46AFA92A957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91109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Figure: </a:t>
            </a:r>
            <a:r>
              <a:rPr lang="en-US" dirty="0" err="1" smtClean="0"/>
              <a:t>savingindels</a:t>
            </a:r>
            <a:r>
              <a:rPr lang="en-US" dirty="0" smtClean="0"/>
              <a:t> (1-3; </a:t>
            </a:r>
            <a:r>
              <a:rPr lang="en-US" dirty="0" err="1" smtClean="0"/>
              <a:t>vergrößert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ECF98-7131-9B47-8699-E46AFA92A957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78736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Preamble:</a:t>
            </a:r>
            <a:r>
              <a:rPr lang="en-US" baseline="0" dirty="0" smtClean="0"/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usepackage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{/Users/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jstoye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texinputs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sfmath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Formula: d^{DCJ-id}(A,B) \,\, = \,\, d^{DCJ}(A,B) \,\, + \!\! \sum_{C \in AG(A,B)} \!\!\!\! \lambda(C) \,\, - \,\</a:t>
            </a:r>
            <a:r>
              <a: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W</a:t>
            </a:r>
          </a:p>
          <a:p>
            <a:r>
              <a: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Table</a:t>
            </a:r>
            <a:r>
              <a:rPr lang="en-US" sz="12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 from BWS 2011-Table5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Figure: BWS2011-Figure8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ECF98-7131-9B47-8699-E46AFA92A957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09622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Not a </a:t>
            </a:r>
            <a:r>
              <a:rPr lang="de-DE" dirty="0" err="1" smtClean="0"/>
              <a:t>problem</a:t>
            </a:r>
            <a:r>
              <a:rPr lang="de-DE" dirty="0" smtClean="0"/>
              <a:t> in </a:t>
            </a:r>
            <a:r>
              <a:rPr lang="de-DE" dirty="0" err="1" smtClean="0"/>
              <a:t>pairwise</a:t>
            </a:r>
            <a:r>
              <a:rPr lang="de-DE" dirty="0" smtClean="0"/>
              <a:t> </a:t>
            </a:r>
            <a:r>
              <a:rPr lang="de-DE" dirty="0" err="1" smtClean="0"/>
              <a:t>comparisons</a:t>
            </a:r>
            <a:endParaRPr lang="de-DE" dirty="0" smtClean="0"/>
          </a:p>
          <a:p>
            <a:r>
              <a:rPr lang="de-DE" dirty="0" smtClean="0"/>
              <a:t>BUT: </a:t>
            </a:r>
            <a:r>
              <a:rPr lang="de-DE" dirty="0" err="1" smtClean="0"/>
              <a:t>might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problematic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phylogenetic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reconstructions</a:t>
            </a:r>
            <a:r>
              <a:rPr lang="de-DE" baseline="0" dirty="0" smtClean="0"/>
              <a:t>   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  median </a:t>
            </a:r>
            <a:r>
              <a:rPr lang="de-DE" baseline="0" dirty="0" err="1" smtClean="0"/>
              <a:t>problems</a:t>
            </a:r>
            <a:endParaRPr lang="de-DE" baseline="0" dirty="0" smtClean="0"/>
          </a:p>
          <a:p>
            <a:endParaRPr lang="de-DE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 smtClean="0"/>
              <a:t>Figure</a:t>
            </a:r>
            <a:r>
              <a:rPr lang="de-DE" dirty="0" smtClean="0"/>
              <a:t>: </a:t>
            </a:r>
            <a:r>
              <a:rPr lang="de-DE" dirty="0" err="1" smtClean="0"/>
              <a:t>triangledisruption</a:t>
            </a:r>
            <a:r>
              <a:rPr lang="de-DE" dirty="0" smtClean="0"/>
              <a:t> (1-2; vergrößert)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57F17-5DF0-EA40-A831-6FEF035F6F9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654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Figure: weighting (2x; </a:t>
            </a:r>
            <a:r>
              <a:rPr lang="en-US" dirty="0" err="1" smtClean="0"/>
              <a:t>vergrößert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ECF98-7131-9B47-8699-E46AFA92A957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356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ECF98-7131-9B47-8699-E46AFA92A957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57406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triangledisruption</a:t>
            </a:r>
            <a:r>
              <a:rPr lang="en-US" baseline="0" dirty="0" smtClean="0"/>
              <a:t> (3 x 2, 3-5; </a:t>
            </a:r>
            <a:r>
              <a:rPr lang="en-US" baseline="0" dirty="0" err="1" smtClean="0"/>
              <a:t>vergrößert</a:t>
            </a:r>
            <a:r>
              <a:rPr lang="en-US" baseline="0" dirty="0" smtClean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ECF98-7131-9B47-8699-E46AFA92A957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93164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Figure: substitutions (folder: Operations)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ECF98-7131-9B47-8699-E46AFA92A957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33060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>
              <a:sym typeface="Wingding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ECF98-7131-9B47-8699-E46AFA92A957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286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Arrows denote “blocks”,</a:t>
            </a:r>
            <a:r>
              <a:rPr lang="en-US" baseline="0" dirty="0" smtClean="0"/>
              <a:t> oriented markers, genes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Figure: DNA (</a:t>
            </a:r>
            <a:r>
              <a:rPr lang="en-US" dirty="0" err="1" smtClean="0"/>
              <a:t>breiter</a:t>
            </a:r>
            <a:r>
              <a:rPr lang="en-US" dirty="0" smtClean="0"/>
              <a:t>)</a:t>
            </a:r>
          </a:p>
          <a:p>
            <a:r>
              <a:rPr lang="en-US" dirty="0" smtClean="0"/>
              <a:t>Figure: </a:t>
            </a:r>
            <a:r>
              <a:rPr lang="en-US" dirty="0" err="1" smtClean="0"/>
              <a:t>pointmutation</a:t>
            </a:r>
            <a:endParaRPr lang="en-US" dirty="0" smtClean="0"/>
          </a:p>
          <a:p>
            <a:r>
              <a:rPr lang="en-US" dirty="0" smtClean="0"/>
              <a:t>Figure: </a:t>
            </a:r>
            <a:r>
              <a:rPr lang="en-US" dirty="0" err="1" smtClean="0"/>
              <a:t>largescaleoperation</a:t>
            </a:r>
            <a:endParaRPr lang="en-US" dirty="0" smtClean="0"/>
          </a:p>
          <a:p>
            <a:r>
              <a:rPr lang="en-US" dirty="0" smtClean="0"/>
              <a:t>Figure: </a:t>
            </a:r>
            <a:r>
              <a:rPr lang="en-US" dirty="0" err="1" smtClean="0"/>
              <a:t>organizationaloperation</a:t>
            </a:r>
            <a:endParaRPr lang="en-US" dirty="0" smtClean="0"/>
          </a:p>
          <a:p>
            <a:r>
              <a:rPr lang="en-US" dirty="0" smtClean="0"/>
              <a:t>Figure: </a:t>
            </a:r>
            <a:r>
              <a:rPr lang="en-US" dirty="0" err="1" smtClean="0"/>
              <a:t>contentmodifyingoperation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ECF98-7131-9B47-8699-E46AFA92A957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5740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Basic understanding …: </a:t>
            </a:r>
            <a:r>
              <a:rPr lang="en-US" dirty="0" err="1" smtClean="0"/>
              <a:t>microrearrangement</a:t>
            </a:r>
            <a:r>
              <a:rPr lang="en-US" dirty="0" smtClean="0"/>
              <a:t>, breakpoint reuse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ECF98-7131-9B47-8699-E46AFA92A957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7895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Brassica </a:t>
            </a:r>
            <a:r>
              <a:rPr lang="en-US" dirty="0" err="1" smtClean="0"/>
              <a:t>oleracea</a:t>
            </a:r>
            <a:r>
              <a:rPr lang="en-US" dirty="0" smtClean="0"/>
              <a:t> (</a:t>
            </a:r>
            <a:r>
              <a:rPr lang="en-US" baseline="0" dirty="0" smtClean="0"/>
              <a:t>cabbage; </a:t>
            </a:r>
            <a:r>
              <a:rPr lang="en-US" baseline="0" dirty="0" err="1" smtClean="0"/>
              <a:t>Salat</a:t>
            </a:r>
            <a:r>
              <a:rPr lang="en-US" baseline="0" dirty="0" smtClean="0"/>
              <a:t>)</a:t>
            </a:r>
          </a:p>
          <a:p>
            <a:r>
              <a:rPr lang="en-US" baseline="0" dirty="0" smtClean="0"/>
              <a:t>Brassica </a:t>
            </a:r>
            <a:r>
              <a:rPr lang="en-US" baseline="0" dirty="0" err="1" smtClean="0"/>
              <a:t>campestris</a:t>
            </a:r>
            <a:r>
              <a:rPr lang="en-US" baseline="0" dirty="0" smtClean="0"/>
              <a:t> (modern: Brassica </a:t>
            </a:r>
            <a:r>
              <a:rPr lang="en-US" baseline="0" dirty="0" err="1" smtClean="0"/>
              <a:t>rapa</a:t>
            </a:r>
            <a:r>
              <a:rPr lang="en-US" baseline="0" dirty="0" smtClean="0"/>
              <a:t>: turnip, field mustard; wilder </a:t>
            </a:r>
            <a:r>
              <a:rPr lang="en-US" baseline="0" dirty="0" err="1" smtClean="0"/>
              <a:t>Senf</a:t>
            </a:r>
            <a:r>
              <a:rPr lang="en-US" baseline="0" dirty="0" smtClean="0"/>
              <a:t>)</a:t>
            </a:r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Picture: PH1988-Figure3 (1-10) (unique putatively homologous oriented blocks of two plant mitochondrial</a:t>
            </a:r>
            <a:r>
              <a:rPr lang="en-US" baseline="0" dirty="0" smtClean="0"/>
              <a:t> genomes</a:t>
            </a:r>
            <a:r>
              <a:rPr lang="en-US" dirty="0" smtClean="0"/>
              <a:t>)</a:t>
            </a:r>
          </a:p>
          <a:p>
            <a:endParaRPr lang="en-US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ECF98-7131-9B47-8699-E46AFA92A957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8176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Figure: inversion</a:t>
            </a:r>
          </a:p>
          <a:p>
            <a:r>
              <a:rPr lang="en-US" dirty="0" smtClean="0"/>
              <a:t>Figure: transposition</a:t>
            </a:r>
          </a:p>
          <a:p>
            <a:r>
              <a:rPr lang="en-US" dirty="0" smtClean="0"/>
              <a:t>Figure: translocation</a:t>
            </a:r>
          </a:p>
          <a:p>
            <a:r>
              <a:rPr lang="en-US" dirty="0" smtClean="0"/>
              <a:t>Figure: </a:t>
            </a:r>
            <a:r>
              <a:rPr lang="en-US" dirty="0" err="1" smtClean="0"/>
              <a:t>blockinterchange</a:t>
            </a:r>
            <a:endParaRPr lang="en-US" dirty="0" smtClean="0"/>
          </a:p>
          <a:p>
            <a:r>
              <a:rPr lang="en-US" dirty="0" smtClean="0"/>
              <a:t>Figure: </a:t>
            </a:r>
            <a:r>
              <a:rPr lang="en-US" dirty="0" err="1" smtClean="0"/>
              <a:t>fusionfission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ECF98-7131-9B47-8699-E46AFA92A957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5276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Figure: </a:t>
            </a:r>
            <a:r>
              <a:rPr lang="en-US" dirty="0" err="1" smtClean="0"/>
              <a:t>distancequestions</a:t>
            </a:r>
            <a:r>
              <a:rPr lang="en-US" dirty="0" smtClean="0"/>
              <a:t> (folder: Operations)</a:t>
            </a:r>
          </a:p>
          <a:p>
            <a:r>
              <a:rPr lang="en-US" dirty="0" smtClean="0"/>
              <a:t>Figure: </a:t>
            </a:r>
            <a:r>
              <a:rPr lang="en-US" dirty="0" err="1" smtClean="0"/>
              <a:t>reconstructionquestions</a:t>
            </a:r>
            <a:r>
              <a:rPr lang="en-US" dirty="0" smtClean="0"/>
              <a:t> (folder: Operations)</a:t>
            </a:r>
          </a:p>
          <a:p>
            <a:r>
              <a:rPr lang="en-US" dirty="0" smtClean="0"/>
              <a:t>Picture: ES2003-Figure1</a:t>
            </a:r>
          </a:p>
          <a:p>
            <a:r>
              <a:rPr lang="en-US" dirty="0" smtClean="0"/>
              <a:t>Picture: BMS2008-Appendix1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ECF98-7131-9B47-8699-E46AFA92A957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8836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YAF 2005: Burst into the field, explosion of new studies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ECF98-7131-9B47-8699-E46AFA92A957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1958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Mai 17,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Mai 17,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Mai 17,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Mai 17,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Mai 17,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Mai 17,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Mai 17, 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Mai 17,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Mai 17, 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Mai 17,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‹Nr.›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Mai 17,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Mai 17,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6" Type="http://schemas.openxmlformats.org/officeDocument/2006/relationships/image" Target="../media/image34.emf"/><Relationship Id="rId7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emf"/><Relationship Id="rId12" Type="http://schemas.openxmlformats.org/officeDocument/2006/relationships/image" Target="../media/image47.emf"/><Relationship Id="rId13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6" Type="http://schemas.openxmlformats.org/officeDocument/2006/relationships/image" Target="../media/image41.emf"/><Relationship Id="rId7" Type="http://schemas.openxmlformats.org/officeDocument/2006/relationships/image" Target="../media/image42.emf"/><Relationship Id="rId8" Type="http://schemas.openxmlformats.org/officeDocument/2006/relationships/image" Target="../media/image43.emf"/><Relationship Id="rId9" Type="http://schemas.openxmlformats.org/officeDocument/2006/relationships/image" Target="../media/image44.emf"/><Relationship Id="rId10" Type="http://schemas.openxmlformats.org/officeDocument/2006/relationships/image" Target="../media/image4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5" Type="http://schemas.openxmlformats.org/officeDocument/2006/relationships/image" Target="../media/image54.emf"/><Relationship Id="rId6" Type="http://schemas.openxmlformats.org/officeDocument/2006/relationships/image" Target="../media/image55.emf"/><Relationship Id="rId7" Type="http://schemas.openxmlformats.org/officeDocument/2006/relationships/image" Target="../media/image56.emf"/><Relationship Id="rId8" Type="http://schemas.openxmlformats.org/officeDocument/2006/relationships/image" Target="../media/image57.emf"/><Relationship Id="rId9" Type="http://schemas.openxmlformats.org/officeDocument/2006/relationships/image" Target="../media/image58.emf"/><Relationship Id="rId10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emf"/><Relationship Id="rId20" Type="http://schemas.openxmlformats.org/officeDocument/2006/relationships/image" Target="../media/image77.emf"/><Relationship Id="rId21" Type="http://schemas.openxmlformats.org/officeDocument/2006/relationships/image" Target="../media/image78.emf"/><Relationship Id="rId22" Type="http://schemas.openxmlformats.org/officeDocument/2006/relationships/image" Target="../media/image79.emf"/><Relationship Id="rId23" Type="http://schemas.openxmlformats.org/officeDocument/2006/relationships/image" Target="../media/image80.emf"/><Relationship Id="rId24" Type="http://schemas.openxmlformats.org/officeDocument/2006/relationships/image" Target="../media/image81.emf"/><Relationship Id="rId25" Type="http://schemas.openxmlformats.org/officeDocument/2006/relationships/image" Target="../media/image82.emf"/><Relationship Id="rId26" Type="http://schemas.openxmlformats.org/officeDocument/2006/relationships/image" Target="../media/image83.emf"/><Relationship Id="rId10" Type="http://schemas.openxmlformats.org/officeDocument/2006/relationships/image" Target="../media/image67.emf"/><Relationship Id="rId11" Type="http://schemas.openxmlformats.org/officeDocument/2006/relationships/image" Target="../media/image68.emf"/><Relationship Id="rId12" Type="http://schemas.openxmlformats.org/officeDocument/2006/relationships/image" Target="../media/image69.emf"/><Relationship Id="rId13" Type="http://schemas.openxmlformats.org/officeDocument/2006/relationships/image" Target="../media/image70.emf"/><Relationship Id="rId14" Type="http://schemas.openxmlformats.org/officeDocument/2006/relationships/image" Target="../media/image71.emf"/><Relationship Id="rId15" Type="http://schemas.openxmlformats.org/officeDocument/2006/relationships/image" Target="../media/image72.emf"/><Relationship Id="rId16" Type="http://schemas.openxmlformats.org/officeDocument/2006/relationships/image" Target="../media/image73.emf"/><Relationship Id="rId17" Type="http://schemas.openxmlformats.org/officeDocument/2006/relationships/image" Target="../media/image74.emf"/><Relationship Id="rId18" Type="http://schemas.openxmlformats.org/officeDocument/2006/relationships/image" Target="../media/image75.emf"/><Relationship Id="rId19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0.emf"/><Relationship Id="rId4" Type="http://schemas.openxmlformats.org/officeDocument/2006/relationships/image" Target="../media/image61.emf"/><Relationship Id="rId5" Type="http://schemas.openxmlformats.org/officeDocument/2006/relationships/image" Target="../media/image62.emf"/><Relationship Id="rId6" Type="http://schemas.openxmlformats.org/officeDocument/2006/relationships/image" Target="../media/image63.emf"/><Relationship Id="rId7" Type="http://schemas.openxmlformats.org/officeDocument/2006/relationships/image" Target="../media/image64.emf"/><Relationship Id="rId8" Type="http://schemas.openxmlformats.org/officeDocument/2006/relationships/image" Target="../media/image6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2.emf"/><Relationship Id="rId12" Type="http://schemas.openxmlformats.org/officeDocument/2006/relationships/image" Target="../media/image93.emf"/><Relationship Id="rId13" Type="http://schemas.openxmlformats.org/officeDocument/2006/relationships/image" Target="../media/image94.emf"/><Relationship Id="rId14" Type="http://schemas.openxmlformats.org/officeDocument/2006/relationships/image" Target="../media/image95.emf"/><Relationship Id="rId15" Type="http://schemas.openxmlformats.org/officeDocument/2006/relationships/image" Target="../media/image96.emf"/><Relationship Id="rId16" Type="http://schemas.openxmlformats.org/officeDocument/2006/relationships/image" Target="../media/image97.emf"/><Relationship Id="rId17" Type="http://schemas.openxmlformats.org/officeDocument/2006/relationships/image" Target="../media/image9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4.emf"/><Relationship Id="rId4" Type="http://schemas.openxmlformats.org/officeDocument/2006/relationships/image" Target="../media/image85.emf"/><Relationship Id="rId5" Type="http://schemas.openxmlformats.org/officeDocument/2006/relationships/image" Target="../media/image86.emf"/><Relationship Id="rId6" Type="http://schemas.openxmlformats.org/officeDocument/2006/relationships/image" Target="../media/image87.emf"/><Relationship Id="rId7" Type="http://schemas.openxmlformats.org/officeDocument/2006/relationships/image" Target="../media/image88.emf"/><Relationship Id="rId8" Type="http://schemas.openxmlformats.org/officeDocument/2006/relationships/image" Target="../media/image89.emf"/><Relationship Id="rId9" Type="http://schemas.openxmlformats.org/officeDocument/2006/relationships/image" Target="../media/image90.emf"/><Relationship Id="rId10" Type="http://schemas.openxmlformats.org/officeDocument/2006/relationships/image" Target="../media/image9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4" Type="http://schemas.openxmlformats.org/officeDocument/2006/relationships/image" Target="../media/image100.emf"/><Relationship Id="rId5" Type="http://schemas.openxmlformats.org/officeDocument/2006/relationships/image" Target="../media/image101.emf"/><Relationship Id="rId6" Type="http://schemas.openxmlformats.org/officeDocument/2006/relationships/image" Target="../media/image10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4" Type="http://schemas.openxmlformats.org/officeDocument/2006/relationships/image" Target="../media/image104.emf"/><Relationship Id="rId5" Type="http://schemas.openxmlformats.org/officeDocument/2006/relationships/image" Target="../media/image105.emf"/><Relationship Id="rId6" Type="http://schemas.openxmlformats.org/officeDocument/2006/relationships/image" Target="../media/image10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4" Type="http://schemas.openxmlformats.org/officeDocument/2006/relationships/image" Target="../media/image108.emf"/><Relationship Id="rId5" Type="http://schemas.openxmlformats.org/officeDocument/2006/relationships/image" Target="../media/image109.emf"/><Relationship Id="rId6" Type="http://schemas.openxmlformats.org/officeDocument/2006/relationships/image" Target="../media/image11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4" Type="http://schemas.openxmlformats.org/officeDocument/2006/relationships/image" Target="../media/image11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1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4" Type="http://schemas.openxmlformats.org/officeDocument/2006/relationships/image" Target="../media/image116.emf"/><Relationship Id="rId5" Type="http://schemas.openxmlformats.org/officeDocument/2006/relationships/image" Target="../media/image11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openxmlformats.org/officeDocument/2006/relationships/image" Target="../media/image1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4" Type="http://schemas.openxmlformats.org/officeDocument/2006/relationships/image" Target="../media/image12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2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4" Type="http://schemas.openxmlformats.org/officeDocument/2006/relationships/image" Target="../media/image125.emf"/><Relationship Id="rId5" Type="http://schemas.openxmlformats.org/officeDocument/2006/relationships/image" Target="../media/image126.emf"/><Relationship Id="rId6" Type="http://schemas.openxmlformats.org/officeDocument/2006/relationships/image" Target="../media/image127.emf"/><Relationship Id="rId7" Type="http://schemas.openxmlformats.org/officeDocument/2006/relationships/image" Target="../media/image128.emf"/><Relationship Id="rId8" Type="http://schemas.openxmlformats.org/officeDocument/2006/relationships/image" Target="../media/image12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29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4" Type="http://schemas.openxmlformats.org/officeDocument/2006/relationships/image" Target="../media/image132.JPG"/><Relationship Id="rId5" Type="http://schemas.openxmlformats.org/officeDocument/2006/relationships/image" Target="../media/image133.jpg"/><Relationship Id="rId6" Type="http://schemas.openxmlformats.org/officeDocument/2006/relationships/image" Target="../media/image13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6" Type="http://schemas.openxmlformats.org/officeDocument/2006/relationships/image" Target="../media/image7.emf"/><Relationship Id="rId7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emf"/><Relationship Id="rId12" Type="http://schemas.openxmlformats.org/officeDocument/2006/relationships/image" Target="../media/image18.emf"/><Relationship Id="rId13" Type="http://schemas.openxmlformats.org/officeDocument/2006/relationships/image" Target="../media/image19.jpg"/><Relationship Id="rId14" Type="http://schemas.openxmlformats.org/officeDocument/2006/relationships/image" Target="../media/image20.jpg"/><Relationship Id="rId15" Type="http://schemas.openxmlformats.org/officeDocument/2006/relationships/image" Target="../media/image21.jpeg"/><Relationship Id="rId16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7" Type="http://schemas.openxmlformats.org/officeDocument/2006/relationships/image" Target="../media/image13.emf"/><Relationship Id="rId8" Type="http://schemas.openxmlformats.org/officeDocument/2006/relationships/image" Target="../media/image14.emf"/><Relationship Id="rId9" Type="http://schemas.openxmlformats.org/officeDocument/2006/relationships/image" Target="../media/image15.emf"/><Relationship Id="rId10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6" Type="http://schemas.openxmlformats.org/officeDocument/2006/relationships/image" Target="../media/image26.emf"/><Relationship Id="rId7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55100" y="1548305"/>
            <a:ext cx="8458200" cy="1470025"/>
          </a:xfrm>
        </p:spPr>
        <p:txBody>
          <a:bodyPr>
            <a:normAutofit/>
          </a:bodyPr>
          <a:lstStyle/>
          <a:p>
            <a:r>
              <a:rPr lang="de-DE" dirty="0" smtClean="0"/>
              <a:t>Genome </a:t>
            </a:r>
            <a:r>
              <a:rPr lang="de-DE" dirty="0" err="1" smtClean="0"/>
              <a:t>Rearrangement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 smtClean="0"/>
              <a:t>by</a:t>
            </a:r>
            <a:r>
              <a:rPr lang="de-DE" dirty="0" smtClean="0"/>
              <a:t> Double Cut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Join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Jens Stoye</a:t>
            </a:r>
          </a:p>
          <a:p>
            <a:endParaRPr lang="de-DE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de-D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Bielefeld University, Germany</a:t>
            </a: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387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Some</a:t>
            </a:r>
            <a:r>
              <a:rPr lang="de-DE" dirty="0" smtClean="0"/>
              <a:t> </a:t>
            </a:r>
            <a:r>
              <a:rPr lang="de-DE" dirty="0" err="1" smtClean="0"/>
              <a:t>history</a:t>
            </a:r>
            <a:r>
              <a:rPr lang="de-DE" dirty="0" smtClean="0"/>
              <a:t> (2 </a:t>
            </a:r>
            <a:r>
              <a:rPr lang="de-DE" dirty="0" err="1" smtClean="0"/>
              <a:t>genomes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457200" y="1417638"/>
            <a:ext cx="849536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All models so far: </a:t>
            </a:r>
            <a:r>
              <a:rPr lang="en-US" sz="1600" dirty="0" smtClean="0"/>
              <a:t>Strong assumption that </a:t>
            </a:r>
            <a:r>
              <a:rPr lang="en-US" sz="1600" dirty="0"/>
              <a:t>all genomes </a:t>
            </a:r>
            <a:r>
              <a:rPr lang="en-US" sz="1600" dirty="0" smtClean="0"/>
              <a:t>contain </a:t>
            </a:r>
            <a:r>
              <a:rPr lang="en-US" sz="1600" dirty="0"/>
              <a:t>exactly the </a:t>
            </a:r>
            <a:r>
              <a:rPr lang="en-US" sz="1600" dirty="0" smtClean="0">
                <a:solidFill>
                  <a:srgbClr val="0000FF"/>
                </a:solidFill>
              </a:rPr>
              <a:t>same set of blocks</a:t>
            </a:r>
            <a:endParaRPr lang="en-US" sz="1600" dirty="0">
              <a:solidFill>
                <a:srgbClr val="0000FF"/>
              </a:solidFill>
            </a:endParaRPr>
          </a:p>
          <a:p>
            <a:endParaRPr lang="en-US" sz="1400" dirty="0"/>
          </a:p>
          <a:p>
            <a:endParaRPr lang="en-US" sz="1400" dirty="0" smtClean="0"/>
          </a:p>
          <a:p>
            <a:r>
              <a:rPr lang="en-US" sz="1400" b="1" dirty="0" smtClean="0">
                <a:solidFill>
                  <a:srgbClr val="008000"/>
                </a:solidFill>
              </a:rPr>
              <a:t>Inversions + Insertions and Deletions:</a:t>
            </a:r>
          </a:p>
          <a:p>
            <a:r>
              <a:rPr lang="en-US" sz="1400" dirty="0" smtClean="0"/>
              <a:t>El-</a:t>
            </a:r>
            <a:r>
              <a:rPr lang="en-US" sz="1400" dirty="0" err="1" smtClean="0"/>
              <a:t>Mabrouk</a:t>
            </a:r>
            <a:r>
              <a:rPr lang="en-US" sz="1400" dirty="0" smtClean="0"/>
              <a:t> 2001; </a:t>
            </a:r>
            <a:r>
              <a:rPr lang="en-US" sz="1400" dirty="0" err="1" smtClean="0"/>
              <a:t>Marron</a:t>
            </a:r>
            <a:r>
              <a:rPr lang="en-US" sz="1400" dirty="0" smtClean="0"/>
              <a:t>, Swenson &amp; </a:t>
            </a:r>
            <a:r>
              <a:rPr lang="en-US" sz="1400" dirty="0" err="1" smtClean="0"/>
              <a:t>Moret</a:t>
            </a:r>
            <a:r>
              <a:rPr lang="en-US" sz="1400" dirty="0" smtClean="0"/>
              <a:t> 2004; Willing, </a:t>
            </a:r>
            <a:r>
              <a:rPr lang="en-US" sz="1400" dirty="0" err="1" smtClean="0"/>
              <a:t>Zaccaria</a:t>
            </a:r>
            <a:r>
              <a:rPr lang="en-US" sz="1400" dirty="0" smtClean="0"/>
              <a:t>, Braga &amp; S 2013; Willing 2017</a:t>
            </a:r>
          </a:p>
          <a:p>
            <a:endParaRPr lang="en-US" sz="1400" dirty="0"/>
          </a:p>
          <a:p>
            <a:r>
              <a:rPr lang="en-US" sz="1400" b="1" dirty="0" smtClean="0">
                <a:solidFill>
                  <a:srgbClr val="008000"/>
                </a:solidFill>
              </a:rPr>
              <a:t>Insertions + Duplications:</a:t>
            </a:r>
          </a:p>
          <a:p>
            <a:r>
              <a:rPr lang="en-US" sz="1400" dirty="0" err="1" smtClean="0"/>
              <a:t>Marron</a:t>
            </a:r>
            <a:r>
              <a:rPr lang="en-US" sz="1400" dirty="0" smtClean="0"/>
              <a:t>, Swenson &amp; </a:t>
            </a:r>
            <a:r>
              <a:rPr lang="en-US" sz="1400" dirty="0" err="1" smtClean="0"/>
              <a:t>Moret</a:t>
            </a:r>
            <a:r>
              <a:rPr lang="en-US" sz="1400" dirty="0" smtClean="0"/>
              <a:t> 2004</a:t>
            </a:r>
          </a:p>
          <a:p>
            <a:endParaRPr lang="en-US" sz="1400" dirty="0"/>
          </a:p>
          <a:p>
            <a:r>
              <a:rPr lang="en-US" sz="1400" b="1" dirty="0" smtClean="0">
                <a:solidFill>
                  <a:srgbClr val="008000"/>
                </a:solidFill>
              </a:rPr>
              <a:t>DCJ + Insertions and Deletions:</a:t>
            </a:r>
          </a:p>
          <a:p>
            <a:r>
              <a:rPr lang="en-US" sz="1400" dirty="0" err="1" smtClean="0"/>
              <a:t>Yancopoulos</a:t>
            </a:r>
            <a:r>
              <a:rPr lang="en-US" sz="1400" dirty="0" smtClean="0"/>
              <a:t> &amp; Friedberg 2009; Braga, Willing &amp; S 2010; Braga 2010; Braga, Machado, </a:t>
            </a:r>
            <a:r>
              <a:rPr lang="en-US" sz="1400" dirty="0" err="1" smtClean="0"/>
              <a:t>Ribeiro</a:t>
            </a:r>
            <a:r>
              <a:rPr lang="en-US" sz="1400" dirty="0" smtClean="0"/>
              <a:t> &amp; S 2011b; </a:t>
            </a:r>
            <a:r>
              <a:rPr lang="en-US" sz="1400" dirty="0" err="1" smtClean="0"/>
              <a:t>Compeau</a:t>
            </a:r>
            <a:r>
              <a:rPr lang="en-US" sz="1400" dirty="0" smtClean="0"/>
              <a:t> 2012; da </a:t>
            </a:r>
            <a:r>
              <a:rPr lang="en-US" sz="1400" dirty="0"/>
              <a:t>Silva, </a:t>
            </a:r>
            <a:r>
              <a:rPr lang="en-US" sz="1400" dirty="0" smtClean="0"/>
              <a:t>Braga</a:t>
            </a:r>
            <a:r>
              <a:rPr lang="en-US" sz="1400" dirty="0"/>
              <a:t>, </a:t>
            </a:r>
            <a:r>
              <a:rPr lang="en-US" sz="1400" dirty="0" smtClean="0"/>
              <a:t>Machado &amp; </a:t>
            </a:r>
            <a:r>
              <a:rPr lang="en-US" sz="1400" dirty="0" err="1" smtClean="0"/>
              <a:t>Dantas</a:t>
            </a:r>
            <a:r>
              <a:rPr lang="en-US" sz="1400" dirty="0" smtClean="0"/>
              <a:t> 2012; da Silva, Machado, </a:t>
            </a:r>
            <a:r>
              <a:rPr lang="en-US" sz="1400" dirty="0" err="1" smtClean="0"/>
              <a:t>Dantas</a:t>
            </a:r>
            <a:r>
              <a:rPr lang="en-US" sz="1400" dirty="0" smtClean="0"/>
              <a:t> &amp; Braga 2012</a:t>
            </a:r>
          </a:p>
          <a:p>
            <a:endParaRPr lang="en-US" sz="1400" dirty="0" smtClean="0"/>
          </a:p>
          <a:p>
            <a:r>
              <a:rPr lang="en-US" sz="1400" b="1" dirty="0" smtClean="0">
                <a:solidFill>
                  <a:srgbClr val="008000"/>
                </a:solidFill>
              </a:rPr>
              <a:t>DCJ + Insertions and Deletions + Duplications:</a:t>
            </a:r>
          </a:p>
          <a:p>
            <a:r>
              <a:rPr lang="en-US" sz="1400" dirty="0" err="1" smtClean="0"/>
              <a:t>Yancopoulos</a:t>
            </a:r>
            <a:r>
              <a:rPr lang="en-US" sz="1400" dirty="0" smtClean="0"/>
              <a:t> &amp; Friedberg 2009</a:t>
            </a:r>
          </a:p>
          <a:p>
            <a:endParaRPr lang="en-US" sz="1400" dirty="0"/>
          </a:p>
          <a:p>
            <a:r>
              <a:rPr lang="en-US" sz="1400" b="1" dirty="0" smtClean="0">
                <a:solidFill>
                  <a:srgbClr val="008000"/>
                </a:solidFill>
              </a:rPr>
              <a:t>DCJ + Substitutions:</a:t>
            </a:r>
          </a:p>
          <a:p>
            <a:r>
              <a:rPr lang="en-US" sz="1400" dirty="0" smtClean="0"/>
              <a:t>Braga, Machado, </a:t>
            </a:r>
            <a:r>
              <a:rPr lang="en-US" sz="1400" dirty="0" err="1" smtClean="0"/>
              <a:t>Ribeiro</a:t>
            </a:r>
            <a:r>
              <a:rPr lang="en-US" sz="1400" dirty="0" smtClean="0"/>
              <a:t> &amp; S 2011a</a:t>
            </a:r>
          </a:p>
        </p:txBody>
      </p:sp>
    </p:spTree>
    <p:extLst>
      <p:ext uri="{BB962C8B-B14F-4D97-AF65-F5344CB8AC3E}">
        <p14:creationId xmlns:p14="http://schemas.microsoft.com/office/powerpoint/2010/main" val="4339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Towards</a:t>
            </a:r>
            <a:r>
              <a:rPr lang="de-DE" dirty="0" smtClean="0"/>
              <a:t> formal </a:t>
            </a:r>
            <a:r>
              <a:rPr lang="de-DE" dirty="0" err="1" smtClean="0"/>
              <a:t>modeling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457200" y="1947333"/>
            <a:ext cx="82295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Definitions: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Genome: </a:t>
            </a:r>
            <a:r>
              <a:rPr lang="en-US" dirty="0" smtClean="0"/>
              <a:t>set of chromosomes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Chromosome: </a:t>
            </a:r>
            <a:r>
              <a:rPr lang="en-US" dirty="0" smtClean="0"/>
              <a:t>sequence of oriented unique blocks (genes or other markers)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smtClean="0">
                <a:solidFill>
                  <a:srgbClr val="008000"/>
                </a:solidFill>
              </a:rPr>
              <a:t>Independent dimensions:</a:t>
            </a:r>
            <a:endParaRPr lang="en-US" b="1" dirty="0">
              <a:solidFill>
                <a:srgbClr val="008000"/>
              </a:solidFill>
            </a:endParaRP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Chromosome shape</a:t>
            </a:r>
            <a:endParaRPr lang="en-US" b="1" dirty="0">
              <a:solidFill>
                <a:srgbClr val="0000FF"/>
              </a:solidFill>
            </a:endParaRPr>
          </a:p>
          <a:p>
            <a:pPr marL="742950" lvl="1" indent="-285750">
              <a:buFont typeface="Wingdings" charset="2"/>
              <a:buChar char="Ø"/>
            </a:pPr>
            <a:r>
              <a:rPr lang="en-US" dirty="0"/>
              <a:t>linear-only, (circular-only), mixed</a:t>
            </a:r>
          </a:p>
          <a:p>
            <a:pPr marL="285750" indent="-285750">
              <a:buFont typeface="Arial"/>
              <a:buChar char="•"/>
            </a:pPr>
            <a:endParaRPr lang="en-US" b="1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Number of chromosomes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err="1" smtClean="0"/>
              <a:t>unichromosomal</a:t>
            </a:r>
            <a:r>
              <a:rPr lang="en-US" dirty="0" smtClean="0"/>
              <a:t>, </a:t>
            </a:r>
            <a:r>
              <a:rPr lang="en-US" dirty="0" err="1" smtClean="0"/>
              <a:t>multichromosomal</a:t>
            </a:r>
            <a:endParaRPr lang="en-US" dirty="0" smtClean="0"/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00FF"/>
                </a:solidFill>
              </a:rPr>
              <a:t>R</a:t>
            </a:r>
            <a:r>
              <a:rPr lang="en-US" b="1" dirty="0" smtClean="0">
                <a:solidFill>
                  <a:srgbClr val="0000FF"/>
                </a:solidFill>
              </a:rPr>
              <a:t>earrangement operations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single-cut, double-cut, (multi-cut)</a:t>
            </a:r>
          </a:p>
        </p:txBody>
      </p:sp>
      <p:pic>
        <p:nvPicPr>
          <p:cNvPr id="4" name="Bild 3" descr="cub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560" y="3405549"/>
            <a:ext cx="4846211" cy="6858000"/>
          </a:xfrm>
          <a:prstGeom prst="rect">
            <a:avLst/>
          </a:prstGeom>
        </p:spPr>
      </p:pic>
      <p:pic>
        <p:nvPicPr>
          <p:cNvPr id="5" name="Bild 4" descr="cub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560" y="3405549"/>
            <a:ext cx="4846211" cy="6858000"/>
          </a:xfrm>
          <a:prstGeom prst="rect">
            <a:avLst/>
          </a:prstGeom>
        </p:spPr>
      </p:pic>
      <p:pic>
        <p:nvPicPr>
          <p:cNvPr id="6" name="Bild 5" descr="cub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560" y="3405549"/>
            <a:ext cx="4846211" cy="6858000"/>
          </a:xfrm>
          <a:prstGeom prst="rect">
            <a:avLst/>
          </a:prstGeom>
        </p:spPr>
      </p:pic>
      <p:pic>
        <p:nvPicPr>
          <p:cNvPr id="7" name="Bild 6" descr="cub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560" y="3405549"/>
            <a:ext cx="4846211" cy="6858000"/>
          </a:xfrm>
          <a:prstGeom prst="rect">
            <a:avLst/>
          </a:prstGeom>
        </p:spPr>
      </p:pic>
      <p:pic>
        <p:nvPicPr>
          <p:cNvPr id="8" name="Bild 7" descr="cube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560" y="3405549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8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0000FF"/>
                </a:solidFill>
              </a:rPr>
              <a:t>2</a:t>
            </a:r>
            <a:r>
              <a:rPr lang="de-DE" dirty="0" smtClean="0">
                <a:solidFill>
                  <a:srgbClr val="0000FF"/>
                </a:solidFill>
              </a:rPr>
              <a:t>. Double Cut </a:t>
            </a:r>
            <a:r>
              <a:rPr lang="de-DE" dirty="0" err="1" smtClean="0">
                <a:solidFill>
                  <a:srgbClr val="0000FF"/>
                </a:solidFill>
              </a:rPr>
              <a:t>and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Join</a:t>
            </a:r>
            <a:r>
              <a:rPr lang="de-DE" dirty="0" smtClean="0">
                <a:solidFill>
                  <a:srgbClr val="0000FF"/>
                </a:solidFill>
              </a:rPr>
              <a:t> (DCJ)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57200" y="2102274"/>
            <a:ext cx="428835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The model we will concentrate on: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m</a:t>
            </a:r>
            <a:r>
              <a:rPr lang="en-US" dirty="0" smtClean="0"/>
              <a:t>ixed linear </a:t>
            </a:r>
            <a:r>
              <a:rPr lang="en-US" dirty="0"/>
              <a:t>and circular </a:t>
            </a:r>
            <a:r>
              <a:rPr lang="en-US" dirty="0" smtClean="0"/>
              <a:t>chromosomes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err="1"/>
              <a:t>m</a:t>
            </a:r>
            <a:r>
              <a:rPr lang="en-US" dirty="0" err="1" smtClean="0"/>
              <a:t>ultichromosomal</a:t>
            </a:r>
            <a:r>
              <a:rPr lang="en-US" dirty="0" smtClean="0"/>
              <a:t> genome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2-cut operations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Bild 3" descr="cub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531" y="3144147"/>
            <a:ext cx="5684565" cy="8044377"/>
          </a:xfrm>
          <a:prstGeom prst="rect">
            <a:avLst/>
          </a:prstGeom>
        </p:spPr>
      </p:pic>
      <p:pic>
        <p:nvPicPr>
          <p:cNvPr id="5" name="Bild 4" descr="cub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531" y="3144147"/>
            <a:ext cx="5684565" cy="804437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389971" y="1257557"/>
            <a:ext cx="4371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(</a:t>
            </a:r>
            <a:r>
              <a:rPr lang="en-US" sz="1400" i="1" dirty="0" smtClean="0"/>
              <a:t>based on</a:t>
            </a:r>
            <a:r>
              <a:rPr lang="en-US" sz="1400" dirty="0" smtClean="0"/>
              <a:t>: Bergeron, </a:t>
            </a:r>
            <a:r>
              <a:rPr lang="en-US" sz="1400" dirty="0" err="1" smtClean="0"/>
              <a:t>Mixtacki</a:t>
            </a:r>
            <a:r>
              <a:rPr lang="en-US" sz="1400" dirty="0" smtClean="0"/>
              <a:t> &amp; S: </a:t>
            </a:r>
            <a:r>
              <a:rPr lang="en-US" sz="1400" i="1" dirty="0" smtClean="0"/>
              <a:t>Proc. </a:t>
            </a:r>
            <a:r>
              <a:rPr lang="en-US" sz="1400" i="1" dirty="0"/>
              <a:t>o</a:t>
            </a:r>
            <a:r>
              <a:rPr lang="en-US" sz="1400" i="1" dirty="0" smtClean="0"/>
              <a:t>f WABI </a:t>
            </a:r>
            <a:r>
              <a:rPr lang="en-US" sz="1400" dirty="0" smtClean="0"/>
              <a:t>2006)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2493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Graphs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vertices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degree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two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457200" y="1454801"/>
            <a:ext cx="8229601" cy="2862323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Definition:</a:t>
            </a:r>
          </a:p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0000FF"/>
                </a:solidFill>
              </a:rPr>
              <a:t>DCJ operation </a:t>
            </a:r>
            <a:r>
              <a:rPr lang="en-US" dirty="0" smtClean="0"/>
              <a:t>acts on two vertices </a:t>
            </a:r>
            <a:r>
              <a:rPr lang="en-US" i="1" dirty="0" smtClean="0"/>
              <a:t>u</a:t>
            </a:r>
            <a:r>
              <a:rPr lang="en-US" dirty="0" smtClean="0"/>
              <a:t> and </a:t>
            </a:r>
            <a:r>
              <a:rPr lang="en-US" i="1" dirty="0" smtClean="0"/>
              <a:t>v</a:t>
            </a:r>
            <a:r>
              <a:rPr lang="en-US" dirty="0" smtClean="0"/>
              <a:t> of a graph with vertices of degree one or two in one of the following ways:</a:t>
            </a:r>
          </a:p>
          <a:p>
            <a:endParaRPr lang="en-US" sz="1000" dirty="0" smtClean="0"/>
          </a:p>
          <a:p>
            <a:pPr marL="342900" indent="-342900">
              <a:buClr>
                <a:srgbClr val="0000FF"/>
              </a:buClr>
              <a:buAutoNum type="alphaLcParenBoth"/>
            </a:pPr>
            <a:r>
              <a:rPr lang="en-US" dirty="0" smtClean="0"/>
              <a:t>If both </a:t>
            </a:r>
            <a:r>
              <a:rPr lang="en-US" i="1" dirty="0" smtClean="0"/>
              <a:t>u</a:t>
            </a:r>
            <a:r>
              <a:rPr lang="en-US" dirty="0" smtClean="0"/>
              <a:t> = {</a:t>
            </a:r>
            <a:r>
              <a:rPr lang="en-US" i="1" dirty="0" err="1" smtClean="0"/>
              <a:t>p</a:t>
            </a:r>
            <a:r>
              <a:rPr lang="en-US" dirty="0" err="1" smtClean="0"/>
              <a:t>,</a:t>
            </a:r>
            <a:r>
              <a:rPr lang="en-US" i="1" dirty="0" err="1" smtClean="0"/>
              <a:t>q</a:t>
            </a:r>
            <a:r>
              <a:rPr lang="en-US" dirty="0" smtClean="0"/>
              <a:t>} and </a:t>
            </a:r>
            <a:r>
              <a:rPr lang="en-US" i="1" dirty="0" smtClean="0"/>
              <a:t>v</a:t>
            </a:r>
            <a:r>
              <a:rPr lang="en-US" dirty="0" smtClean="0"/>
              <a:t> = {</a:t>
            </a:r>
            <a:r>
              <a:rPr lang="en-US" i="1" dirty="0" err="1" smtClean="0"/>
              <a:t>r</a:t>
            </a:r>
            <a:r>
              <a:rPr lang="en-US" dirty="0" err="1" smtClean="0"/>
              <a:t>,</a:t>
            </a:r>
            <a:r>
              <a:rPr lang="en-US" i="1" dirty="0" err="1" smtClean="0"/>
              <a:t>s</a:t>
            </a:r>
            <a:r>
              <a:rPr lang="en-US" dirty="0" smtClean="0"/>
              <a:t>} are </a:t>
            </a:r>
            <a:r>
              <a:rPr lang="en-US" dirty="0" smtClean="0">
                <a:solidFill>
                  <a:srgbClr val="0000FF"/>
                </a:solidFill>
              </a:rPr>
              <a:t>internal</a:t>
            </a:r>
            <a:r>
              <a:rPr lang="en-US" dirty="0" smtClean="0"/>
              <a:t> vertices, these are replaced by the two vertices {</a:t>
            </a:r>
            <a:r>
              <a:rPr lang="en-US" i="1" dirty="0" err="1" smtClean="0"/>
              <a:t>p</a:t>
            </a:r>
            <a:r>
              <a:rPr lang="en-US" dirty="0" err="1" smtClean="0"/>
              <a:t>,</a:t>
            </a:r>
            <a:r>
              <a:rPr lang="en-US" i="1" dirty="0" err="1" smtClean="0"/>
              <a:t>r</a:t>
            </a:r>
            <a:r>
              <a:rPr lang="en-US" dirty="0" smtClean="0"/>
              <a:t>} and {</a:t>
            </a:r>
            <a:r>
              <a:rPr lang="en-US" i="1" dirty="0" err="1" smtClean="0"/>
              <a:t>s</a:t>
            </a:r>
            <a:r>
              <a:rPr lang="en-US" dirty="0" err="1" smtClean="0"/>
              <a:t>,</a:t>
            </a:r>
            <a:r>
              <a:rPr lang="en-US" i="1" dirty="0" err="1" smtClean="0"/>
              <a:t>q</a:t>
            </a:r>
            <a:r>
              <a:rPr lang="en-US" dirty="0" smtClean="0"/>
              <a:t>} or by the two vertices {</a:t>
            </a:r>
            <a:r>
              <a:rPr lang="en-US" i="1" dirty="0" err="1" smtClean="0"/>
              <a:t>p</a:t>
            </a:r>
            <a:r>
              <a:rPr lang="en-US" dirty="0" err="1" smtClean="0"/>
              <a:t>,</a:t>
            </a:r>
            <a:r>
              <a:rPr lang="en-US" i="1" dirty="0" err="1" smtClean="0"/>
              <a:t>s</a:t>
            </a:r>
            <a:r>
              <a:rPr lang="en-US" dirty="0" smtClean="0"/>
              <a:t>} and {</a:t>
            </a:r>
            <a:r>
              <a:rPr lang="en-US" i="1" dirty="0" err="1" smtClean="0"/>
              <a:t>q</a:t>
            </a:r>
            <a:r>
              <a:rPr lang="en-US" dirty="0" err="1" smtClean="0"/>
              <a:t>,</a:t>
            </a:r>
            <a:r>
              <a:rPr lang="en-US" i="1" dirty="0" err="1" smtClean="0"/>
              <a:t>r</a:t>
            </a:r>
            <a:r>
              <a:rPr lang="en-US" dirty="0" smtClean="0"/>
              <a:t>}.</a:t>
            </a:r>
          </a:p>
          <a:p>
            <a:pPr marL="342900" indent="-342900">
              <a:buClr>
                <a:srgbClr val="0000FF"/>
              </a:buClr>
              <a:buAutoNum type="alphaLcParenBoth"/>
            </a:pPr>
            <a:r>
              <a:rPr lang="en-US" dirty="0" smtClean="0"/>
              <a:t>If </a:t>
            </a:r>
            <a:r>
              <a:rPr lang="en-US" i="1" dirty="0" smtClean="0"/>
              <a:t>u</a:t>
            </a:r>
            <a:r>
              <a:rPr lang="en-US" dirty="0" smtClean="0"/>
              <a:t> = {</a:t>
            </a:r>
            <a:r>
              <a:rPr lang="en-US" i="1" dirty="0" err="1" smtClean="0"/>
              <a:t>p</a:t>
            </a:r>
            <a:r>
              <a:rPr lang="en-US" dirty="0" err="1" smtClean="0"/>
              <a:t>,</a:t>
            </a:r>
            <a:r>
              <a:rPr lang="en-US" i="1" dirty="0" err="1" smtClean="0"/>
              <a:t>q</a:t>
            </a:r>
            <a:r>
              <a:rPr lang="en-US" dirty="0" smtClean="0"/>
              <a:t>} is internal and </a:t>
            </a:r>
            <a:r>
              <a:rPr lang="en-US" i="1" dirty="0" smtClean="0"/>
              <a:t>v</a:t>
            </a:r>
            <a:r>
              <a:rPr lang="en-US" dirty="0" smtClean="0"/>
              <a:t> = {</a:t>
            </a:r>
            <a:r>
              <a:rPr lang="en-US" i="1" dirty="0" smtClean="0"/>
              <a:t>r</a:t>
            </a:r>
            <a:r>
              <a:rPr lang="en-US" dirty="0" smtClean="0"/>
              <a:t>} is </a:t>
            </a:r>
            <a:r>
              <a:rPr lang="en-US" dirty="0" smtClean="0">
                <a:solidFill>
                  <a:srgbClr val="0000FF"/>
                </a:solidFill>
              </a:rPr>
              <a:t>external</a:t>
            </a:r>
            <a:r>
              <a:rPr lang="en-US" dirty="0" smtClean="0"/>
              <a:t>, these are replaced by {</a:t>
            </a:r>
            <a:r>
              <a:rPr lang="en-US" i="1" dirty="0" err="1" smtClean="0"/>
              <a:t>p</a:t>
            </a:r>
            <a:r>
              <a:rPr lang="en-US" dirty="0" err="1" smtClean="0"/>
              <a:t>,</a:t>
            </a:r>
            <a:r>
              <a:rPr lang="en-US" i="1" dirty="0" err="1" smtClean="0"/>
              <a:t>r</a:t>
            </a:r>
            <a:r>
              <a:rPr lang="en-US" dirty="0" smtClean="0"/>
              <a:t>} and {</a:t>
            </a:r>
            <a:r>
              <a:rPr lang="en-US" i="1" dirty="0" smtClean="0"/>
              <a:t>q</a:t>
            </a:r>
            <a:r>
              <a:rPr lang="en-US" dirty="0" smtClean="0"/>
              <a:t>} or by {</a:t>
            </a:r>
            <a:r>
              <a:rPr lang="en-US" i="1" dirty="0" err="1" smtClean="0"/>
              <a:t>q</a:t>
            </a:r>
            <a:r>
              <a:rPr lang="en-US" dirty="0" err="1" smtClean="0"/>
              <a:t>,</a:t>
            </a:r>
            <a:r>
              <a:rPr lang="en-US" i="1" dirty="0" err="1" smtClean="0"/>
              <a:t>r</a:t>
            </a:r>
            <a:r>
              <a:rPr lang="en-US" dirty="0" smtClean="0"/>
              <a:t>} and {</a:t>
            </a:r>
            <a:r>
              <a:rPr lang="en-US" i="1" dirty="0" smtClean="0"/>
              <a:t>p</a:t>
            </a:r>
            <a:r>
              <a:rPr lang="en-US" dirty="0" smtClean="0"/>
              <a:t>}.</a:t>
            </a:r>
          </a:p>
          <a:p>
            <a:pPr marL="342900" indent="-342900">
              <a:buClr>
                <a:srgbClr val="0000FF"/>
              </a:buClr>
              <a:buAutoNum type="alphaLcParenBoth"/>
            </a:pPr>
            <a:r>
              <a:rPr lang="en-US" dirty="0" smtClean="0"/>
              <a:t>If both </a:t>
            </a:r>
            <a:r>
              <a:rPr lang="en-US" i="1" dirty="0" smtClean="0"/>
              <a:t>u</a:t>
            </a:r>
            <a:r>
              <a:rPr lang="en-US" dirty="0" smtClean="0"/>
              <a:t> = {</a:t>
            </a:r>
            <a:r>
              <a:rPr lang="en-US" i="1" dirty="0" smtClean="0"/>
              <a:t>q</a:t>
            </a:r>
            <a:r>
              <a:rPr lang="en-US" dirty="0" smtClean="0"/>
              <a:t>} and </a:t>
            </a:r>
            <a:r>
              <a:rPr lang="en-US" i="1" dirty="0" smtClean="0"/>
              <a:t>v</a:t>
            </a:r>
            <a:r>
              <a:rPr lang="en-US" dirty="0" smtClean="0"/>
              <a:t> = {</a:t>
            </a:r>
            <a:r>
              <a:rPr lang="en-US" i="1" dirty="0" smtClean="0"/>
              <a:t>r</a:t>
            </a:r>
            <a:r>
              <a:rPr lang="en-US" dirty="0" smtClean="0"/>
              <a:t>} are external, these are replaced by {</a:t>
            </a:r>
            <a:r>
              <a:rPr lang="en-US" i="1" dirty="0" err="1" smtClean="0"/>
              <a:t>q</a:t>
            </a:r>
            <a:r>
              <a:rPr lang="en-US" dirty="0" err="1" smtClean="0"/>
              <a:t>,</a:t>
            </a:r>
            <a:r>
              <a:rPr lang="en-US" i="1" dirty="0" err="1" smtClean="0"/>
              <a:t>r</a:t>
            </a:r>
            <a:r>
              <a:rPr lang="en-US" dirty="0" smtClean="0"/>
              <a:t>}.</a:t>
            </a:r>
          </a:p>
          <a:p>
            <a:pPr marL="342900" indent="-342900">
              <a:buClr>
                <a:srgbClr val="0000FF"/>
              </a:buClr>
              <a:buAutoNum type="alphaLcParenBoth"/>
            </a:pPr>
            <a:r>
              <a:rPr lang="en-US" dirty="0" smtClean="0"/>
              <a:t>A single internal vertex {</a:t>
            </a:r>
            <a:r>
              <a:rPr lang="en-US" i="1" dirty="0" err="1" smtClean="0"/>
              <a:t>q</a:t>
            </a:r>
            <a:r>
              <a:rPr lang="en-US" dirty="0" err="1" smtClean="0"/>
              <a:t>,</a:t>
            </a:r>
            <a:r>
              <a:rPr lang="en-US" i="1" dirty="0" err="1" smtClean="0"/>
              <a:t>r</a:t>
            </a:r>
            <a:r>
              <a:rPr lang="en-US" dirty="0" smtClean="0"/>
              <a:t>} can be replaced by two external vertices {</a:t>
            </a:r>
            <a:r>
              <a:rPr lang="en-US" i="1" dirty="0" smtClean="0"/>
              <a:t>q</a:t>
            </a:r>
            <a:r>
              <a:rPr lang="en-US" dirty="0" smtClean="0"/>
              <a:t>} and {</a:t>
            </a:r>
            <a:r>
              <a:rPr lang="en-US" i="1" dirty="0" smtClean="0"/>
              <a:t>r</a:t>
            </a:r>
            <a:r>
              <a:rPr lang="en-US" dirty="0" smtClean="0"/>
              <a:t>}.</a:t>
            </a:r>
          </a:p>
          <a:p>
            <a:pPr marL="342900" indent="-342900">
              <a:buClr>
                <a:srgbClr val="0000FF"/>
              </a:buClr>
              <a:buAutoNum type="alphaLcParenBoth"/>
            </a:pPr>
            <a:endParaRPr lang="en-US" sz="800" dirty="0" smtClean="0"/>
          </a:p>
        </p:txBody>
      </p:sp>
      <p:pic>
        <p:nvPicPr>
          <p:cNvPr id="3" name="Bild 2" descr="dcjdefinit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394" y="4343963"/>
            <a:ext cx="7196912" cy="10184538"/>
          </a:xfrm>
          <a:prstGeom prst="rect">
            <a:avLst/>
          </a:prstGeom>
        </p:spPr>
      </p:pic>
      <p:pic>
        <p:nvPicPr>
          <p:cNvPr id="7" name="Bild 6" descr="dcjdefinitio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394" y="4343963"/>
            <a:ext cx="7196912" cy="10184538"/>
          </a:xfrm>
          <a:prstGeom prst="rect">
            <a:avLst/>
          </a:prstGeom>
        </p:spPr>
      </p:pic>
      <p:pic>
        <p:nvPicPr>
          <p:cNvPr id="8" name="Bild 7" descr="dcjdefinition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394" y="4343963"/>
            <a:ext cx="7196912" cy="10184538"/>
          </a:xfrm>
          <a:prstGeom prst="rect">
            <a:avLst/>
          </a:prstGeom>
        </p:spPr>
      </p:pic>
      <p:pic>
        <p:nvPicPr>
          <p:cNvPr id="9" name="Bild 8" descr="dcjdefinition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394" y="4343963"/>
            <a:ext cx="7196912" cy="10184538"/>
          </a:xfrm>
          <a:prstGeom prst="rect">
            <a:avLst/>
          </a:prstGeom>
        </p:spPr>
      </p:pic>
      <p:pic>
        <p:nvPicPr>
          <p:cNvPr id="17" name="Bild 16" descr="dcjdefinition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394" y="4343963"/>
            <a:ext cx="7196912" cy="10184538"/>
          </a:xfrm>
          <a:prstGeom prst="rect">
            <a:avLst/>
          </a:prstGeom>
        </p:spPr>
      </p:pic>
      <p:pic>
        <p:nvPicPr>
          <p:cNvPr id="18" name="Bild 17" descr="dcjdefinition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394" y="4343963"/>
            <a:ext cx="7196912" cy="10184538"/>
          </a:xfrm>
          <a:prstGeom prst="rect">
            <a:avLst/>
          </a:prstGeom>
        </p:spPr>
      </p:pic>
      <p:pic>
        <p:nvPicPr>
          <p:cNvPr id="19" name="Bild 18" descr="dcjdefinition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394" y="4343963"/>
            <a:ext cx="7196912" cy="10184538"/>
          </a:xfrm>
          <a:prstGeom prst="rect">
            <a:avLst/>
          </a:prstGeom>
        </p:spPr>
      </p:pic>
      <p:pic>
        <p:nvPicPr>
          <p:cNvPr id="20" name="Bild 19" descr="dcjdefinition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394" y="4343963"/>
            <a:ext cx="7196912" cy="10184538"/>
          </a:xfrm>
          <a:prstGeom prst="rect">
            <a:avLst/>
          </a:prstGeom>
        </p:spPr>
      </p:pic>
      <p:pic>
        <p:nvPicPr>
          <p:cNvPr id="21" name="Bild 20" descr="dcjdefinition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394" y="4343963"/>
            <a:ext cx="7196912" cy="10184538"/>
          </a:xfrm>
          <a:prstGeom prst="rect">
            <a:avLst/>
          </a:prstGeom>
        </p:spPr>
      </p:pic>
      <p:pic>
        <p:nvPicPr>
          <p:cNvPr id="22" name="Bild 21" descr="dcjdefinition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394" y="4343963"/>
            <a:ext cx="7196912" cy="10184538"/>
          </a:xfrm>
          <a:prstGeom prst="rect">
            <a:avLst/>
          </a:prstGeom>
        </p:spPr>
      </p:pic>
      <p:pic>
        <p:nvPicPr>
          <p:cNvPr id="23" name="Bild 22" descr="dcjdefinition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394" y="4343963"/>
            <a:ext cx="7196912" cy="1018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99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formal </a:t>
            </a:r>
            <a:r>
              <a:rPr lang="de-DE" dirty="0" err="1" smtClean="0"/>
              <a:t>problem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457200" y="1150300"/>
            <a:ext cx="8229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Definitions: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 </a:t>
            </a:r>
            <a:r>
              <a:rPr lang="en-US" dirty="0" smtClean="0">
                <a:solidFill>
                  <a:srgbClr val="0000FF"/>
                </a:solidFill>
              </a:rPr>
              <a:t>block</a:t>
            </a:r>
            <a:r>
              <a:rPr lang="en-US" dirty="0" smtClean="0"/>
              <a:t> (marker, gene) </a:t>
            </a:r>
            <a:r>
              <a:rPr lang="en-US" i="1" dirty="0" smtClean="0"/>
              <a:t>a</a:t>
            </a:r>
            <a:r>
              <a:rPr lang="en-US" dirty="0" smtClean="0"/>
              <a:t> is an oriented sequence of DNA that starts with a </a:t>
            </a:r>
            <a:r>
              <a:rPr lang="en-US" dirty="0" smtClean="0">
                <a:solidFill>
                  <a:srgbClr val="0000FF"/>
                </a:solidFill>
              </a:rPr>
              <a:t>tail</a:t>
            </a:r>
            <a:r>
              <a:rPr lang="en-US" dirty="0" smtClean="0"/>
              <a:t> </a:t>
            </a:r>
            <a:r>
              <a:rPr lang="en-US" i="1" dirty="0" smtClean="0"/>
              <a:t>a</a:t>
            </a:r>
            <a:r>
              <a:rPr lang="en-US" i="1" baseline="30000" dirty="0" smtClean="0"/>
              <a:t>t</a:t>
            </a:r>
            <a:r>
              <a:rPr lang="en-US" dirty="0" smtClean="0"/>
              <a:t> and ends with a </a:t>
            </a:r>
            <a:r>
              <a:rPr lang="en-US" dirty="0" smtClean="0">
                <a:solidFill>
                  <a:srgbClr val="0000FF"/>
                </a:solidFill>
              </a:rPr>
              <a:t>head</a:t>
            </a:r>
            <a:r>
              <a:rPr lang="en-US" dirty="0" smtClean="0"/>
              <a:t> </a:t>
            </a:r>
            <a:r>
              <a:rPr lang="en-US" i="1" dirty="0" smtClean="0"/>
              <a:t>a</a:t>
            </a:r>
            <a:r>
              <a:rPr lang="en-US" i="1" baseline="30000" dirty="0" smtClean="0"/>
              <a:t>h</a:t>
            </a:r>
            <a:r>
              <a:rPr lang="en-US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Head and tail are called the </a:t>
            </a:r>
            <a:r>
              <a:rPr lang="en-US" dirty="0" smtClean="0">
                <a:solidFill>
                  <a:srgbClr val="0000FF"/>
                </a:solidFill>
              </a:rPr>
              <a:t>extremities</a:t>
            </a:r>
            <a:r>
              <a:rPr lang="en-US" dirty="0" smtClean="0"/>
              <a:t> of a block.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An </a:t>
            </a:r>
            <a:r>
              <a:rPr lang="en-US" dirty="0" smtClean="0">
                <a:solidFill>
                  <a:srgbClr val="0000FF"/>
                </a:solidFill>
              </a:rPr>
              <a:t>adjacency</a:t>
            </a:r>
            <a:r>
              <a:rPr lang="en-US" dirty="0" smtClean="0"/>
              <a:t> of two consecutive blocks </a:t>
            </a:r>
            <a:r>
              <a:rPr lang="en-US" i="1" dirty="0" smtClean="0"/>
              <a:t>a</a:t>
            </a:r>
            <a:r>
              <a:rPr lang="en-US" dirty="0" smtClean="0"/>
              <a:t> and </a:t>
            </a:r>
            <a:r>
              <a:rPr lang="en-US" i="1" dirty="0" smtClean="0"/>
              <a:t>b</a:t>
            </a:r>
            <a:r>
              <a:rPr lang="en-US" dirty="0" smtClean="0"/>
              <a:t>, depending on their respective orientation, can be of four different types: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					{</a:t>
            </a:r>
            <a:r>
              <a:rPr lang="en-US" i="1" dirty="0" err="1" smtClean="0"/>
              <a:t>a</a:t>
            </a:r>
            <a:r>
              <a:rPr lang="en-US" i="1" baseline="30000" dirty="0" err="1" smtClean="0"/>
              <a:t>h</a:t>
            </a:r>
            <a:r>
              <a:rPr lang="en-US" dirty="0" err="1" smtClean="0"/>
              <a:t>,</a:t>
            </a:r>
            <a:r>
              <a:rPr lang="en-US" i="1" dirty="0" err="1" smtClean="0"/>
              <a:t>b</a:t>
            </a:r>
            <a:r>
              <a:rPr lang="en-US" i="1" baseline="30000" dirty="0" err="1" smtClean="0"/>
              <a:t>t</a:t>
            </a:r>
            <a:r>
              <a:rPr lang="en-US" dirty="0" smtClean="0"/>
              <a:t>}, {</a:t>
            </a:r>
            <a:r>
              <a:rPr lang="en-US" i="1" dirty="0" err="1" smtClean="0"/>
              <a:t>a</a:t>
            </a:r>
            <a:r>
              <a:rPr lang="en-US" i="1" baseline="30000" dirty="0" err="1" smtClean="0"/>
              <a:t>h</a:t>
            </a:r>
            <a:r>
              <a:rPr lang="en-US" dirty="0" err="1" smtClean="0"/>
              <a:t>,</a:t>
            </a:r>
            <a:r>
              <a:rPr lang="en-US" i="1" dirty="0" err="1" smtClean="0"/>
              <a:t>b</a:t>
            </a:r>
            <a:r>
              <a:rPr lang="en-US" i="1" baseline="30000" dirty="0" err="1" smtClean="0"/>
              <a:t>h</a:t>
            </a:r>
            <a:r>
              <a:rPr lang="en-US" dirty="0" smtClean="0"/>
              <a:t>}, {</a:t>
            </a:r>
            <a:r>
              <a:rPr lang="en-US" i="1" dirty="0" err="1" smtClean="0"/>
              <a:t>a</a:t>
            </a:r>
            <a:r>
              <a:rPr lang="en-US" i="1" baseline="30000" dirty="0" err="1" smtClean="0"/>
              <a:t>t</a:t>
            </a:r>
            <a:r>
              <a:rPr lang="en-US" dirty="0" err="1" smtClean="0"/>
              <a:t>,</a:t>
            </a:r>
            <a:r>
              <a:rPr lang="en-US" i="1" dirty="0" err="1" smtClean="0"/>
              <a:t>b</a:t>
            </a:r>
            <a:r>
              <a:rPr lang="en-US" i="1" baseline="30000" dirty="0" err="1" smtClean="0"/>
              <a:t>t</a:t>
            </a:r>
            <a:r>
              <a:rPr lang="en-US" dirty="0" smtClean="0"/>
              <a:t>}, {</a:t>
            </a:r>
            <a:r>
              <a:rPr lang="en-US" i="1" dirty="0" err="1" smtClean="0"/>
              <a:t>a</a:t>
            </a:r>
            <a:r>
              <a:rPr lang="en-US" i="1" baseline="30000" dirty="0" err="1" smtClean="0"/>
              <a:t>t</a:t>
            </a:r>
            <a:r>
              <a:rPr lang="en-US" dirty="0" err="1" smtClean="0"/>
              <a:t>,</a:t>
            </a:r>
            <a:r>
              <a:rPr lang="en-US" i="1" dirty="0" err="1" smtClean="0"/>
              <a:t>b</a:t>
            </a:r>
            <a:r>
              <a:rPr lang="en-US" i="1" baseline="30000" dirty="0" err="1" smtClean="0"/>
              <a:t>h</a:t>
            </a:r>
            <a:r>
              <a:rPr lang="en-US" dirty="0" smtClean="0"/>
              <a:t>}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An extremity that is not adjacent to any other block is called a </a:t>
            </a:r>
            <a:r>
              <a:rPr lang="en-US" dirty="0" smtClean="0">
                <a:solidFill>
                  <a:srgbClr val="0000FF"/>
                </a:solidFill>
              </a:rPr>
              <a:t>telomere</a:t>
            </a:r>
            <a:r>
              <a:rPr lang="en-US" dirty="0" smtClean="0"/>
              <a:t>, represented by a singleton set {</a:t>
            </a:r>
            <a:r>
              <a:rPr lang="en-US" i="1" dirty="0" smtClean="0"/>
              <a:t>a</a:t>
            </a:r>
            <a:r>
              <a:rPr lang="en-US" i="1" baseline="30000" dirty="0" smtClean="0"/>
              <a:t>h</a:t>
            </a:r>
            <a:r>
              <a:rPr lang="en-US" dirty="0" smtClean="0"/>
              <a:t>} or {</a:t>
            </a:r>
            <a:r>
              <a:rPr lang="en-US" i="1" dirty="0" smtClean="0"/>
              <a:t>a</a:t>
            </a:r>
            <a:r>
              <a:rPr lang="en-US" i="1" baseline="30000" dirty="0" smtClean="0"/>
              <a:t>t</a:t>
            </a:r>
            <a:r>
              <a:rPr lang="en-US" dirty="0" smtClean="0"/>
              <a:t>}.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57200" y="5353655"/>
            <a:ext cx="8229600" cy="1169551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Genome: </a:t>
            </a:r>
            <a:r>
              <a:rPr lang="en-US" dirty="0"/>
              <a:t>S</a:t>
            </a:r>
            <a:r>
              <a:rPr lang="en-US" dirty="0" smtClean="0"/>
              <a:t>et of adjacencies and telomeres such that the tail or head of a block appears in exactly one adjacency or telomere.</a:t>
            </a:r>
          </a:p>
          <a:p>
            <a:endParaRPr lang="en-US" sz="800" dirty="0" smtClean="0"/>
          </a:p>
          <a:p>
            <a:r>
              <a:rPr lang="en-US" dirty="0" smtClean="0"/>
              <a:t>		</a:t>
            </a:r>
            <a:r>
              <a:rPr lang="en-US" i="1" dirty="0" smtClean="0"/>
              <a:t>A</a:t>
            </a:r>
            <a:r>
              <a:rPr lang="en-US" dirty="0" smtClean="0"/>
              <a:t> = { {</a:t>
            </a:r>
            <a:r>
              <a:rPr lang="en-US" dirty="0" smtClean="0">
                <a:solidFill>
                  <a:srgbClr val="800000"/>
                </a:solidFill>
              </a:rPr>
              <a:t>1</a:t>
            </a:r>
            <a:r>
              <a:rPr lang="en-US" i="1" baseline="30000" dirty="0" smtClean="0">
                <a:solidFill>
                  <a:srgbClr val="800000"/>
                </a:solidFill>
              </a:rPr>
              <a:t>t</a:t>
            </a:r>
            <a:r>
              <a:rPr lang="en-US" dirty="0" smtClean="0"/>
              <a:t>}, {</a:t>
            </a:r>
            <a:r>
              <a:rPr lang="en-US" dirty="0" smtClean="0">
                <a:solidFill>
                  <a:srgbClr val="800000"/>
                </a:solidFill>
              </a:rPr>
              <a:t>1</a:t>
            </a:r>
            <a:r>
              <a:rPr lang="en-US" i="1" baseline="30000" dirty="0" smtClean="0">
                <a:solidFill>
                  <a:srgbClr val="800000"/>
                </a:solidFill>
              </a:rPr>
              <a:t>h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FF00FF"/>
                </a:solidFill>
              </a:rPr>
              <a:t>3</a:t>
            </a:r>
            <a:r>
              <a:rPr lang="en-US" i="1" baseline="30000" dirty="0" smtClean="0">
                <a:solidFill>
                  <a:srgbClr val="FF00FF"/>
                </a:solidFill>
              </a:rPr>
              <a:t>t</a:t>
            </a:r>
            <a:r>
              <a:rPr lang="en-US" dirty="0" smtClean="0"/>
              <a:t>}, {</a:t>
            </a:r>
            <a:r>
              <a:rPr lang="en-US" dirty="0" smtClean="0">
                <a:solidFill>
                  <a:srgbClr val="FF00FF"/>
                </a:solidFill>
              </a:rPr>
              <a:t>3</a:t>
            </a:r>
            <a:r>
              <a:rPr lang="en-US" i="1" baseline="30000" dirty="0" smtClean="0">
                <a:solidFill>
                  <a:srgbClr val="FF00FF"/>
                </a:solidFill>
              </a:rPr>
              <a:t>h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0000FF"/>
                </a:solidFill>
              </a:rPr>
              <a:t>4</a:t>
            </a:r>
            <a:r>
              <a:rPr lang="en-US" i="1" baseline="30000" dirty="0" smtClean="0">
                <a:solidFill>
                  <a:srgbClr val="0000FF"/>
                </a:solidFill>
              </a:rPr>
              <a:t>h</a:t>
            </a:r>
            <a:r>
              <a:rPr lang="en-US" dirty="0" smtClean="0"/>
              <a:t>}, {</a:t>
            </a:r>
            <a:r>
              <a:rPr lang="en-US" dirty="0" smtClean="0">
                <a:solidFill>
                  <a:srgbClr val="0000FF"/>
                </a:solidFill>
              </a:rPr>
              <a:t>4</a:t>
            </a:r>
            <a:r>
              <a:rPr lang="en-US" i="1" baseline="30000" dirty="0" smtClean="0">
                <a:solidFill>
                  <a:srgbClr val="0000FF"/>
                </a:solidFill>
              </a:rPr>
              <a:t>t</a:t>
            </a:r>
            <a:r>
              <a:rPr lang="en-US" dirty="0" smtClean="0"/>
              <a:t>}, {</a:t>
            </a:r>
            <a:r>
              <a:rPr lang="en-US" dirty="0" smtClean="0">
                <a:solidFill>
                  <a:schemeClr val="accent6"/>
                </a:solidFill>
              </a:rPr>
              <a:t>2</a:t>
            </a:r>
            <a:r>
              <a:rPr lang="en-US" i="1" baseline="30000" dirty="0" smtClean="0">
                <a:solidFill>
                  <a:schemeClr val="accent6"/>
                </a:solidFill>
              </a:rPr>
              <a:t>h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00FF00"/>
                </a:solidFill>
              </a:rPr>
              <a:t>5</a:t>
            </a:r>
            <a:r>
              <a:rPr lang="en-US" i="1" baseline="30000" dirty="0" smtClean="0">
                <a:solidFill>
                  <a:srgbClr val="00FF00"/>
                </a:solidFill>
              </a:rPr>
              <a:t>t</a:t>
            </a:r>
            <a:r>
              <a:rPr lang="en-US" dirty="0" smtClean="0"/>
              <a:t>}, {</a:t>
            </a:r>
            <a:r>
              <a:rPr lang="en-US" dirty="0" smtClean="0">
                <a:solidFill>
                  <a:srgbClr val="00FF00"/>
                </a:solidFill>
              </a:rPr>
              <a:t>5</a:t>
            </a:r>
            <a:r>
              <a:rPr lang="en-US" i="1" baseline="30000" dirty="0" smtClean="0">
                <a:solidFill>
                  <a:srgbClr val="00FF00"/>
                </a:solidFill>
              </a:rPr>
              <a:t>h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F79646"/>
                </a:solidFill>
              </a:rPr>
              <a:t>2</a:t>
            </a:r>
            <a:r>
              <a:rPr lang="en-US" i="1" baseline="30000" dirty="0" smtClean="0">
                <a:solidFill>
                  <a:srgbClr val="F79646"/>
                </a:solidFill>
              </a:rPr>
              <a:t>t</a:t>
            </a:r>
            <a:r>
              <a:rPr lang="en-US" dirty="0" smtClean="0"/>
              <a:t>}, {</a:t>
            </a:r>
            <a:r>
              <a:rPr lang="en-US" dirty="0" smtClean="0">
                <a:solidFill>
                  <a:srgbClr val="FFEA00"/>
                </a:solidFill>
              </a:rPr>
              <a:t>6</a:t>
            </a:r>
            <a:r>
              <a:rPr lang="en-US" i="1" baseline="30000" dirty="0" smtClean="0">
                <a:solidFill>
                  <a:srgbClr val="FFEA00"/>
                </a:solidFill>
              </a:rPr>
              <a:t>t</a:t>
            </a:r>
            <a:r>
              <a:rPr lang="en-US" dirty="0" smtClean="0"/>
              <a:t>}, {</a:t>
            </a:r>
            <a:r>
              <a:rPr lang="en-US" dirty="0" smtClean="0">
                <a:solidFill>
                  <a:srgbClr val="FFEA00"/>
                </a:solidFill>
              </a:rPr>
              <a:t>6</a:t>
            </a:r>
            <a:r>
              <a:rPr lang="en-US" i="1" baseline="30000" dirty="0" smtClean="0">
                <a:solidFill>
                  <a:srgbClr val="FFEA00"/>
                </a:solidFill>
              </a:rPr>
              <a:t>h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BF30C9"/>
                </a:solidFill>
              </a:rPr>
              <a:t>7</a:t>
            </a:r>
            <a:r>
              <a:rPr lang="en-US" i="1" baseline="30000" dirty="0" smtClean="0">
                <a:solidFill>
                  <a:srgbClr val="BF30C9"/>
                </a:solidFill>
              </a:rPr>
              <a:t>t</a:t>
            </a:r>
            <a:r>
              <a:rPr lang="en-US" dirty="0" smtClean="0"/>
              <a:t>}, {</a:t>
            </a:r>
            <a:r>
              <a:rPr lang="en-US" dirty="0" smtClean="0">
                <a:solidFill>
                  <a:srgbClr val="BF30C9"/>
                </a:solidFill>
              </a:rPr>
              <a:t>7</a:t>
            </a:r>
            <a:r>
              <a:rPr lang="en-US" i="1" baseline="30000" dirty="0" smtClean="0">
                <a:solidFill>
                  <a:srgbClr val="BF30C9"/>
                </a:solidFill>
              </a:rPr>
              <a:t>h</a:t>
            </a:r>
            <a:r>
              <a:rPr lang="en-US" dirty="0" smtClean="0"/>
              <a:t>} }</a:t>
            </a:r>
          </a:p>
          <a:p>
            <a:endParaRPr lang="en-US" sz="800" dirty="0" smtClean="0"/>
          </a:p>
        </p:txBody>
      </p:sp>
      <p:pic>
        <p:nvPicPr>
          <p:cNvPr id="9" name="Bild 8" descr="genomegraph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5" b="70821"/>
          <a:stretch/>
        </p:blipFill>
        <p:spPr>
          <a:xfrm>
            <a:off x="2140652" y="4309898"/>
            <a:ext cx="4846211" cy="1064699"/>
          </a:xfrm>
          <a:prstGeom prst="rect">
            <a:avLst/>
          </a:prstGeom>
        </p:spPr>
      </p:pic>
      <p:pic>
        <p:nvPicPr>
          <p:cNvPr id="10" name="Bild 9" descr="genome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1" b="74514"/>
          <a:stretch/>
        </p:blipFill>
        <p:spPr>
          <a:xfrm>
            <a:off x="2140652" y="4296940"/>
            <a:ext cx="4846211" cy="114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4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formal </a:t>
            </a:r>
            <a:r>
              <a:rPr lang="de-DE" dirty="0" err="1" smtClean="0"/>
              <a:t>problem</a:t>
            </a:r>
            <a:endParaRPr lang="de-DE" dirty="0"/>
          </a:p>
        </p:txBody>
      </p:sp>
      <p:grpSp>
        <p:nvGrpSpPr>
          <p:cNvPr id="8" name="Gruppierung 7"/>
          <p:cNvGrpSpPr/>
          <p:nvPr/>
        </p:nvGrpSpPr>
        <p:grpSpPr>
          <a:xfrm>
            <a:off x="457200" y="1954600"/>
            <a:ext cx="8229600" cy="3769021"/>
            <a:chOff x="457200" y="2640858"/>
            <a:chExt cx="8229600" cy="3769021"/>
          </a:xfrm>
        </p:grpSpPr>
        <p:sp>
          <p:nvSpPr>
            <p:cNvPr id="12" name="Textfeld 11"/>
            <p:cNvSpPr txBox="1"/>
            <p:nvPr/>
          </p:nvSpPr>
          <p:spPr>
            <a:xfrm>
              <a:off x="457200" y="5209550"/>
              <a:ext cx="8229600" cy="1200329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</a:rPr>
                <a:t>DCJ Sorting Problem:</a:t>
              </a:r>
            </a:p>
            <a:p>
              <a:r>
                <a:rPr lang="en-US" dirty="0" smtClean="0"/>
                <a:t>Given two genomes </a:t>
              </a:r>
              <a:r>
                <a:rPr lang="en-US" i="1" dirty="0" smtClean="0"/>
                <a:t>A</a:t>
              </a:r>
              <a:r>
                <a:rPr lang="en-US" dirty="0" smtClean="0"/>
                <a:t> and </a:t>
              </a:r>
              <a:r>
                <a:rPr lang="en-US" i="1" dirty="0" smtClean="0"/>
                <a:t>B</a:t>
              </a:r>
              <a:r>
                <a:rPr lang="en-US" dirty="0" smtClean="0"/>
                <a:t> with the same set of blocks, find a shortest sequence of DCJ operations that transforms </a:t>
              </a:r>
              <a:r>
                <a:rPr lang="en-US" i="1" dirty="0" smtClean="0"/>
                <a:t>A</a:t>
              </a:r>
              <a:r>
                <a:rPr lang="en-US" dirty="0" smtClean="0"/>
                <a:t> into </a:t>
              </a:r>
              <a:r>
                <a:rPr lang="en-US" i="1" dirty="0" smtClean="0"/>
                <a:t>B</a:t>
              </a:r>
              <a:r>
                <a:rPr lang="en-US" dirty="0" smtClean="0"/>
                <a:t>. The length of such a sequence is called the </a:t>
              </a:r>
              <a:r>
                <a:rPr lang="en-US" dirty="0" smtClean="0">
                  <a:solidFill>
                    <a:srgbClr val="0000FF"/>
                  </a:solidFill>
                </a:rPr>
                <a:t>DCJ distance </a:t>
              </a:r>
              <a:r>
                <a:rPr lang="en-US" dirty="0" smtClean="0"/>
                <a:t>between </a:t>
              </a:r>
              <a:r>
                <a:rPr lang="en-US" i="1" dirty="0" smtClean="0"/>
                <a:t>A</a:t>
              </a:r>
              <a:r>
                <a:rPr lang="en-US" dirty="0" smtClean="0"/>
                <a:t> and </a:t>
              </a:r>
              <a:r>
                <a:rPr lang="en-US" i="1" dirty="0" smtClean="0"/>
                <a:t>B</a:t>
              </a:r>
              <a:r>
                <a:rPr lang="en-US" dirty="0" smtClean="0"/>
                <a:t>, denoted by </a:t>
              </a:r>
              <a:r>
                <a:rPr lang="en-US" i="1" dirty="0" err="1" smtClean="0">
                  <a:solidFill>
                    <a:srgbClr val="0000FF"/>
                  </a:solidFill>
                </a:rPr>
                <a:t>d</a:t>
              </a:r>
              <a:r>
                <a:rPr lang="en-US" i="1" baseline="30000" dirty="0" err="1" smtClean="0">
                  <a:solidFill>
                    <a:srgbClr val="0000FF"/>
                  </a:solidFill>
                </a:rPr>
                <a:t>DCJ</a:t>
              </a:r>
              <a:r>
                <a:rPr lang="en-US" dirty="0" smtClean="0">
                  <a:solidFill>
                    <a:srgbClr val="0000FF"/>
                  </a:solidFill>
                </a:rPr>
                <a:t>(</a:t>
              </a:r>
              <a:r>
                <a:rPr lang="en-US" i="1" dirty="0" smtClean="0">
                  <a:solidFill>
                    <a:srgbClr val="0000FF"/>
                  </a:solidFill>
                </a:rPr>
                <a:t>A</a:t>
              </a:r>
              <a:r>
                <a:rPr lang="en-US" dirty="0" smtClean="0">
                  <a:solidFill>
                    <a:srgbClr val="0000FF"/>
                  </a:solidFill>
                </a:rPr>
                <a:t>,</a:t>
              </a:r>
              <a:r>
                <a:rPr lang="en-US" i="1" dirty="0" smtClean="0">
                  <a:solidFill>
                    <a:srgbClr val="0000FF"/>
                  </a:solidFill>
                </a:rPr>
                <a:t>B</a:t>
              </a:r>
              <a:r>
                <a:rPr lang="en-US" dirty="0" smtClean="0">
                  <a:solidFill>
                    <a:srgbClr val="0000FF"/>
                  </a:solidFill>
                </a:rPr>
                <a:t>)</a:t>
              </a:r>
              <a:r>
                <a:rPr lang="en-US" dirty="0" smtClean="0"/>
                <a:t>.</a:t>
              </a:r>
              <a:endParaRPr lang="en-US" dirty="0"/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1520497" y="3007156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1522021" y="4077531"/>
              <a:ext cx="32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</a:t>
              </a:r>
              <a:endParaRPr lang="en-US" dirty="0"/>
            </a:p>
          </p:txBody>
        </p:sp>
        <p:pic>
          <p:nvPicPr>
            <p:cNvPr id="15" name="Bild 14" descr="genome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01" b="74514"/>
            <a:stretch/>
          </p:blipFill>
          <p:spPr>
            <a:xfrm>
              <a:off x="2352571" y="2640858"/>
              <a:ext cx="4846211" cy="1144310"/>
            </a:xfrm>
            <a:prstGeom prst="rect">
              <a:avLst/>
            </a:prstGeom>
          </p:spPr>
        </p:pic>
        <p:pic>
          <p:nvPicPr>
            <p:cNvPr id="16" name="Bild 15" descr="genomeB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05" b="82030"/>
            <a:stretch/>
          </p:blipFill>
          <p:spPr>
            <a:xfrm>
              <a:off x="2465728" y="3804540"/>
              <a:ext cx="4846211" cy="957696"/>
            </a:xfrm>
            <a:prstGeom prst="rect">
              <a:avLst/>
            </a:prstGeom>
          </p:spPr>
        </p:pic>
      </p:grpSp>
      <p:sp>
        <p:nvSpPr>
          <p:cNvPr id="3" name="Textfeld 2"/>
          <p:cNvSpPr txBox="1"/>
          <p:nvPr/>
        </p:nvSpPr>
        <p:spPr>
          <a:xfrm>
            <a:off x="457200" y="1521572"/>
            <a:ext cx="1559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genomes: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078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>
                <a:solidFill>
                  <a:srgbClr val="0000FF"/>
                </a:solidFill>
              </a:rPr>
              <a:t>3. DCJ </a:t>
            </a:r>
            <a:r>
              <a:rPr lang="de-DE" dirty="0" err="1">
                <a:solidFill>
                  <a:srgbClr val="0000FF"/>
                </a:solidFill>
              </a:rPr>
              <a:t>d</a:t>
            </a:r>
            <a:r>
              <a:rPr lang="de-DE" dirty="0" err="1" smtClean="0">
                <a:solidFill>
                  <a:srgbClr val="0000FF"/>
                </a:solidFill>
              </a:rPr>
              <a:t>istance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and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sorting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57200" y="2025091"/>
            <a:ext cx="8229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History of formal studies:</a:t>
            </a:r>
          </a:p>
          <a:p>
            <a:endParaRPr lang="en-US" dirty="0" smtClean="0"/>
          </a:p>
          <a:p>
            <a:r>
              <a:rPr lang="en-US" dirty="0" smtClean="0"/>
              <a:t>1992 – inversions (INV)</a:t>
            </a:r>
          </a:p>
          <a:p>
            <a:r>
              <a:rPr lang="en-US" dirty="0" smtClean="0"/>
              <a:t>1995 – </a:t>
            </a:r>
            <a:r>
              <a:rPr lang="en-US" dirty="0" err="1" smtClean="0"/>
              <a:t>Hannenhalli</a:t>
            </a:r>
            <a:r>
              <a:rPr lang="en-US" dirty="0" err="1"/>
              <a:t>-</a:t>
            </a:r>
            <a:r>
              <a:rPr lang="en-US" dirty="0" err="1" smtClean="0"/>
              <a:t>Pevzner</a:t>
            </a:r>
            <a:r>
              <a:rPr lang="en-US" dirty="0" smtClean="0"/>
              <a:t> (HP) model: inversions and translocations</a:t>
            </a:r>
          </a:p>
          <a:p>
            <a:r>
              <a:rPr lang="en-US" dirty="0" smtClean="0"/>
              <a:t>1995 – translocations (TRL)</a:t>
            </a:r>
          </a:p>
          <a:p>
            <a:endParaRPr lang="en-US" dirty="0"/>
          </a:p>
          <a:p>
            <a:r>
              <a:rPr lang="en-US" dirty="0" smtClean="0"/>
              <a:t>2005 – DCJ</a:t>
            </a:r>
          </a:p>
          <a:p>
            <a:endParaRPr lang="en-US" dirty="0"/>
          </a:p>
          <a:p>
            <a:r>
              <a:rPr lang="en-US" dirty="0" smtClean="0">
                <a:sym typeface="Wingdings"/>
              </a:rPr>
              <a:t> </a:t>
            </a:r>
            <a:r>
              <a:rPr lang="en-US" dirty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urprisingly simple (in particular compared to the earlier results)</a:t>
            </a:r>
            <a:endParaRPr lang="en-US" dirty="0" smtClean="0"/>
          </a:p>
        </p:txBody>
      </p:sp>
      <p:sp>
        <p:nvSpPr>
          <p:cNvPr id="6" name="Textfeld 5"/>
          <p:cNvSpPr txBox="1"/>
          <p:nvPr/>
        </p:nvSpPr>
        <p:spPr>
          <a:xfrm>
            <a:off x="1510131" y="1257557"/>
            <a:ext cx="6131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(</a:t>
            </a:r>
            <a:r>
              <a:rPr lang="en-US" sz="1400" i="1" dirty="0" smtClean="0"/>
              <a:t>based on</a:t>
            </a:r>
            <a:r>
              <a:rPr lang="en-US" sz="1400" dirty="0" smtClean="0"/>
              <a:t>: Bergeron, </a:t>
            </a:r>
            <a:r>
              <a:rPr lang="en-US" sz="1400" dirty="0" err="1" smtClean="0"/>
              <a:t>Mixtacki</a:t>
            </a:r>
            <a:r>
              <a:rPr lang="en-US" sz="1400" dirty="0" smtClean="0"/>
              <a:t> &amp; S: </a:t>
            </a:r>
            <a:r>
              <a:rPr lang="en-US" sz="1400" i="1" dirty="0" smtClean="0"/>
              <a:t>Proc. </a:t>
            </a:r>
            <a:r>
              <a:rPr lang="en-US" sz="1400" i="1" dirty="0"/>
              <a:t>o</a:t>
            </a:r>
            <a:r>
              <a:rPr lang="en-US" sz="1400" i="1" dirty="0" smtClean="0"/>
              <a:t>f WABI </a:t>
            </a:r>
            <a:r>
              <a:rPr lang="en-US" sz="1400" dirty="0" smtClean="0"/>
              <a:t>2006; Braga &amp; S: </a:t>
            </a:r>
            <a:r>
              <a:rPr lang="en-US" sz="1400" i="1" dirty="0" smtClean="0"/>
              <a:t>JCB</a:t>
            </a:r>
            <a:r>
              <a:rPr lang="en-US" sz="1400" dirty="0" smtClean="0"/>
              <a:t> 2010)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8779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Adjacency</a:t>
            </a:r>
            <a:r>
              <a:rPr lang="de-DE" dirty="0" smtClean="0"/>
              <a:t> </a:t>
            </a:r>
            <a:r>
              <a:rPr lang="de-DE" dirty="0" err="1" smtClean="0"/>
              <a:t>graph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553229" y="1861066"/>
            <a:ext cx="72349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Definition:</a:t>
            </a:r>
          </a:p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0000FF"/>
                </a:solidFill>
              </a:rPr>
              <a:t>adjacency graph </a:t>
            </a:r>
            <a:r>
              <a:rPr lang="en-US" i="1" dirty="0" smtClean="0"/>
              <a:t>AG</a:t>
            </a:r>
            <a:r>
              <a:rPr lang="en-US" dirty="0" smtClean="0"/>
              <a:t>(</a:t>
            </a:r>
            <a:r>
              <a:rPr lang="en-US" i="1" dirty="0" smtClean="0"/>
              <a:t>A</a:t>
            </a:r>
            <a:r>
              <a:rPr lang="en-US" dirty="0" smtClean="0"/>
              <a:t>,</a:t>
            </a:r>
            <a:r>
              <a:rPr lang="en-US" i="1" dirty="0" smtClean="0"/>
              <a:t>B</a:t>
            </a:r>
            <a:r>
              <a:rPr lang="en-US" dirty="0" smtClean="0"/>
              <a:t>) is a graph whose set of vertices are the adjacencies and telomeres of </a:t>
            </a:r>
            <a:r>
              <a:rPr lang="en-US" i="1" dirty="0" smtClean="0"/>
              <a:t>A</a:t>
            </a:r>
            <a:r>
              <a:rPr lang="en-US" dirty="0" smtClean="0"/>
              <a:t> and </a:t>
            </a:r>
            <a:r>
              <a:rPr lang="en-US" i="1" dirty="0" smtClean="0"/>
              <a:t>B</a:t>
            </a:r>
            <a:r>
              <a:rPr lang="en-US" dirty="0" smtClean="0"/>
              <a:t>. For each </a:t>
            </a:r>
            <a:r>
              <a:rPr lang="en-US" i="1" dirty="0" smtClean="0"/>
              <a:t>u</a:t>
            </a:r>
            <a:r>
              <a:rPr lang="en-US" dirty="0" smtClean="0"/>
              <a:t> </a:t>
            </a:r>
            <a:r>
              <a:rPr lang="en-US" dirty="0" err="1" smtClean="0">
                <a:latin typeface="Symbol" charset="2"/>
                <a:cs typeface="Symbol" charset="2"/>
              </a:rPr>
              <a:t>Î</a:t>
            </a:r>
            <a:r>
              <a:rPr lang="en-US" dirty="0" smtClean="0"/>
              <a:t> </a:t>
            </a:r>
            <a:r>
              <a:rPr lang="en-US" i="1" dirty="0" smtClean="0"/>
              <a:t>A</a:t>
            </a:r>
            <a:r>
              <a:rPr lang="en-US" dirty="0" smtClean="0"/>
              <a:t> and </a:t>
            </a:r>
            <a:r>
              <a:rPr lang="en-US" i="1" dirty="0" smtClean="0"/>
              <a:t>v</a:t>
            </a:r>
            <a:r>
              <a:rPr lang="en-US" dirty="0" smtClean="0"/>
              <a:t> </a:t>
            </a:r>
            <a:r>
              <a:rPr lang="en-US" dirty="0" err="1" smtClean="0">
                <a:latin typeface="Symbol" charset="2"/>
                <a:cs typeface="Symbol" charset="2"/>
              </a:rPr>
              <a:t>Î</a:t>
            </a:r>
            <a:r>
              <a:rPr lang="en-US" dirty="0" smtClean="0"/>
              <a:t> </a:t>
            </a:r>
            <a:r>
              <a:rPr lang="en-US" i="1" dirty="0" smtClean="0"/>
              <a:t>B</a:t>
            </a:r>
            <a:r>
              <a:rPr lang="en-US" dirty="0" smtClean="0"/>
              <a:t> there are |</a:t>
            </a:r>
            <a:r>
              <a:rPr lang="en-US" i="1" dirty="0" smtClean="0"/>
              <a:t>u</a:t>
            </a:r>
            <a:r>
              <a:rPr lang="en-US" dirty="0" smtClean="0"/>
              <a:t> </a:t>
            </a:r>
            <a:r>
              <a:rPr lang="en-US" dirty="0" err="1" smtClean="0">
                <a:latin typeface="Symbol" charset="2"/>
                <a:cs typeface="Symbol" charset="2"/>
              </a:rPr>
              <a:t>Ç</a:t>
            </a:r>
            <a:r>
              <a:rPr lang="en-US" dirty="0" smtClean="0"/>
              <a:t> </a:t>
            </a:r>
            <a:r>
              <a:rPr lang="en-US" i="1" dirty="0" smtClean="0"/>
              <a:t>v</a:t>
            </a:r>
            <a:r>
              <a:rPr lang="en-US" dirty="0" smtClean="0"/>
              <a:t>| edges between </a:t>
            </a:r>
            <a:r>
              <a:rPr lang="en-US" i="1" dirty="0" smtClean="0"/>
              <a:t>u</a:t>
            </a:r>
            <a:r>
              <a:rPr lang="en-US" dirty="0" smtClean="0"/>
              <a:t> and </a:t>
            </a:r>
            <a:r>
              <a:rPr lang="en-US" i="1" dirty="0" smtClean="0"/>
              <a:t>v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553229" y="6281095"/>
            <a:ext cx="5301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Related to </a:t>
            </a:r>
            <a:r>
              <a:rPr lang="en-US" dirty="0">
                <a:solidFill>
                  <a:srgbClr val="0000FF"/>
                </a:solidFill>
              </a:rPr>
              <a:t>b</a:t>
            </a:r>
            <a:r>
              <a:rPr lang="en-US" dirty="0" smtClean="0">
                <a:solidFill>
                  <a:srgbClr val="0000FF"/>
                </a:solidFill>
              </a:rPr>
              <a:t>reakpoint graph </a:t>
            </a:r>
            <a:r>
              <a:rPr lang="en-US" dirty="0" smtClean="0"/>
              <a:t>(</a:t>
            </a:r>
            <a:r>
              <a:rPr lang="en-US" dirty="0" err="1" smtClean="0"/>
              <a:t>Bafna</a:t>
            </a:r>
            <a:r>
              <a:rPr lang="en-US" dirty="0" smtClean="0"/>
              <a:t> &amp; </a:t>
            </a:r>
            <a:r>
              <a:rPr lang="en-US" dirty="0" err="1" smtClean="0"/>
              <a:t>Pevzner</a:t>
            </a:r>
            <a:r>
              <a:rPr lang="en-US" dirty="0" smtClean="0"/>
              <a:t> 1993)</a:t>
            </a:r>
            <a:endParaRPr lang="en-US" dirty="0"/>
          </a:p>
        </p:txBody>
      </p:sp>
      <p:pic>
        <p:nvPicPr>
          <p:cNvPr id="4" name="Bild 3" descr="adjacencygrap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069" y="3221427"/>
            <a:ext cx="4846211" cy="6858000"/>
          </a:xfrm>
          <a:prstGeom prst="rect">
            <a:avLst/>
          </a:prstGeom>
        </p:spPr>
      </p:pic>
      <p:pic>
        <p:nvPicPr>
          <p:cNvPr id="6" name="Bild 5" descr="adjacencygraph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069" y="3221427"/>
            <a:ext cx="4846211" cy="6858000"/>
          </a:xfrm>
          <a:prstGeom prst="rect">
            <a:avLst/>
          </a:prstGeom>
        </p:spPr>
      </p:pic>
      <p:pic>
        <p:nvPicPr>
          <p:cNvPr id="8" name="Bild 7" descr="adjacencygraph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069" y="3221427"/>
            <a:ext cx="4846211" cy="6858000"/>
          </a:xfrm>
          <a:prstGeom prst="rect">
            <a:avLst/>
          </a:prstGeom>
        </p:spPr>
      </p:pic>
      <p:pic>
        <p:nvPicPr>
          <p:cNvPr id="9" name="Bild 8" descr="adjacencygraph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069" y="3221427"/>
            <a:ext cx="4846211" cy="6858000"/>
          </a:xfrm>
          <a:prstGeom prst="rect">
            <a:avLst/>
          </a:prstGeom>
        </p:spPr>
      </p:pic>
      <p:pic>
        <p:nvPicPr>
          <p:cNvPr id="10" name="Bild 9" descr="adjacencygraph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069" y="3221427"/>
            <a:ext cx="4846211" cy="6858000"/>
          </a:xfrm>
          <a:prstGeom prst="rect">
            <a:avLst/>
          </a:prstGeom>
        </p:spPr>
      </p:pic>
      <p:pic>
        <p:nvPicPr>
          <p:cNvPr id="11" name="Bild 10" descr="adjacencygraph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069" y="3221427"/>
            <a:ext cx="4846211" cy="6858000"/>
          </a:xfrm>
          <a:prstGeom prst="rect">
            <a:avLst/>
          </a:prstGeom>
        </p:spPr>
      </p:pic>
      <p:pic>
        <p:nvPicPr>
          <p:cNvPr id="12" name="Bild 11" descr="adjacencygraph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069" y="3221427"/>
            <a:ext cx="4846211" cy="6858000"/>
          </a:xfrm>
          <a:prstGeom prst="rect">
            <a:avLst/>
          </a:prstGeom>
        </p:spPr>
      </p:pic>
      <p:pic>
        <p:nvPicPr>
          <p:cNvPr id="13" name="Bild 12" descr="adjacencygraph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069" y="3221427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86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Transforming</a:t>
            </a:r>
            <a:r>
              <a:rPr lang="de-DE" dirty="0" smtClean="0"/>
              <a:t> </a:t>
            </a:r>
            <a:r>
              <a:rPr lang="de-DE" i="1" dirty="0" smtClean="0"/>
              <a:t>A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</a:t>
            </a:r>
            <a:r>
              <a:rPr lang="de-DE" i="1" dirty="0" smtClean="0"/>
              <a:t>B</a:t>
            </a:r>
            <a:endParaRPr lang="de-DE" i="1" dirty="0"/>
          </a:p>
        </p:txBody>
      </p:sp>
      <p:pic>
        <p:nvPicPr>
          <p:cNvPr id="25" name="Bild 24" descr="sortin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5" y="1224028"/>
            <a:ext cx="7573490" cy="10717445"/>
          </a:xfrm>
          <a:prstGeom prst="rect">
            <a:avLst/>
          </a:prstGeom>
        </p:spPr>
      </p:pic>
      <p:pic>
        <p:nvPicPr>
          <p:cNvPr id="26" name="Bild 25" descr="sorting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5" y="1224028"/>
            <a:ext cx="7573490" cy="10717445"/>
          </a:xfrm>
          <a:prstGeom prst="rect">
            <a:avLst/>
          </a:prstGeom>
        </p:spPr>
      </p:pic>
      <p:pic>
        <p:nvPicPr>
          <p:cNvPr id="27" name="Bild 26" descr="sorting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5" y="1224028"/>
            <a:ext cx="7573490" cy="10717445"/>
          </a:xfrm>
          <a:prstGeom prst="rect">
            <a:avLst/>
          </a:prstGeom>
        </p:spPr>
      </p:pic>
      <p:pic>
        <p:nvPicPr>
          <p:cNvPr id="28" name="Bild 27" descr="sorting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5" y="1224028"/>
            <a:ext cx="7573490" cy="10717445"/>
          </a:xfrm>
          <a:prstGeom prst="rect">
            <a:avLst/>
          </a:prstGeom>
        </p:spPr>
      </p:pic>
      <p:pic>
        <p:nvPicPr>
          <p:cNvPr id="29" name="Bild 28" descr="sorting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5" y="1224028"/>
            <a:ext cx="7573490" cy="10717445"/>
          </a:xfrm>
          <a:prstGeom prst="rect">
            <a:avLst/>
          </a:prstGeom>
        </p:spPr>
      </p:pic>
      <p:pic>
        <p:nvPicPr>
          <p:cNvPr id="30" name="Bild 29" descr="sorting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5" y="1224028"/>
            <a:ext cx="7573490" cy="10717445"/>
          </a:xfrm>
          <a:prstGeom prst="rect">
            <a:avLst/>
          </a:prstGeom>
        </p:spPr>
      </p:pic>
      <p:pic>
        <p:nvPicPr>
          <p:cNvPr id="31" name="Bild 30" descr="sorting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5" y="1224028"/>
            <a:ext cx="7573490" cy="10717445"/>
          </a:xfrm>
          <a:prstGeom prst="rect">
            <a:avLst/>
          </a:prstGeom>
        </p:spPr>
      </p:pic>
      <p:pic>
        <p:nvPicPr>
          <p:cNvPr id="32" name="Bild 31" descr="sorting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5" y="1224028"/>
            <a:ext cx="7573490" cy="10717445"/>
          </a:xfrm>
          <a:prstGeom prst="rect">
            <a:avLst/>
          </a:prstGeom>
        </p:spPr>
      </p:pic>
      <p:pic>
        <p:nvPicPr>
          <p:cNvPr id="33" name="Bild 32" descr="sorting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5" y="1224028"/>
            <a:ext cx="7573490" cy="10717445"/>
          </a:xfrm>
          <a:prstGeom prst="rect">
            <a:avLst/>
          </a:prstGeom>
        </p:spPr>
      </p:pic>
      <p:pic>
        <p:nvPicPr>
          <p:cNvPr id="34" name="Bild 33" descr="sorting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5" y="1224028"/>
            <a:ext cx="7573490" cy="10717445"/>
          </a:xfrm>
          <a:prstGeom prst="rect">
            <a:avLst/>
          </a:prstGeom>
        </p:spPr>
      </p:pic>
      <p:pic>
        <p:nvPicPr>
          <p:cNvPr id="35" name="Bild 34" descr="sorting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5" y="1224028"/>
            <a:ext cx="7573490" cy="10717445"/>
          </a:xfrm>
          <a:prstGeom prst="rect">
            <a:avLst/>
          </a:prstGeom>
        </p:spPr>
      </p:pic>
      <p:pic>
        <p:nvPicPr>
          <p:cNvPr id="36" name="Bild 35" descr="sorting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5" y="1224028"/>
            <a:ext cx="7573490" cy="10717445"/>
          </a:xfrm>
          <a:prstGeom prst="rect">
            <a:avLst/>
          </a:prstGeom>
        </p:spPr>
      </p:pic>
      <p:pic>
        <p:nvPicPr>
          <p:cNvPr id="37" name="Bild 36" descr="sorting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5" y="1224028"/>
            <a:ext cx="7573490" cy="10717445"/>
          </a:xfrm>
          <a:prstGeom prst="rect">
            <a:avLst/>
          </a:prstGeom>
        </p:spPr>
      </p:pic>
      <p:pic>
        <p:nvPicPr>
          <p:cNvPr id="38" name="Bild 37" descr="sorting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5" y="1224028"/>
            <a:ext cx="7573490" cy="10717445"/>
          </a:xfrm>
          <a:prstGeom prst="rect">
            <a:avLst/>
          </a:prstGeom>
        </p:spPr>
      </p:pic>
      <p:pic>
        <p:nvPicPr>
          <p:cNvPr id="39" name="Bild 38" descr="sorting.pd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5" y="1224028"/>
            <a:ext cx="7573490" cy="10717445"/>
          </a:xfrm>
          <a:prstGeom prst="rect">
            <a:avLst/>
          </a:prstGeom>
        </p:spPr>
      </p:pic>
      <p:pic>
        <p:nvPicPr>
          <p:cNvPr id="40" name="Bild 39" descr="sorting.pd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5" y="1224028"/>
            <a:ext cx="7573490" cy="10717445"/>
          </a:xfrm>
          <a:prstGeom prst="rect">
            <a:avLst/>
          </a:prstGeom>
        </p:spPr>
      </p:pic>
      <p:pic>
        <p:nvPicPr>
          <p:cNvPr id="41" name="Bild 40" descr="sorting.pd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5" y="1224028"/>
            <a:ext cx="7573490" cy="10717445"/>
          </a:xfrm>
          <a:prstGeom prst="rect">
            <a:avLst/>
          </a:prstGeom>
        </p:spPr>
      </p:pic>
      <p:pic>
        <p:nvPicPr>
          <p:cNvPr id="42" name="Bild 41" descr="sorting.pdf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5" y="1224028"/>
            <a:ext cx="7573490" cy="10717445"/>
          </a:xfrm>
          <a:prstGeom prst="rect">
            <a:avLst/>
          </a:prstGeom>
        </p:spPr>
      </p:pic>
      <p:pic>
        <p:nvPicPr>
          <p:cNvPr id="43" name="Bild 42" descr="sorting.pdf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5" y="1224028"/>
            <a:ext cx="7573490" cy="10717445"/>
          </a:xfrm>
          <a:prstGeom prst="rect">
            <a:avLst/>
          </a:prstGeom>
        </p:spPr>
      </p:pic>
      <p:pic>
        <p:nvPicPr>
          <p:cNvPr id="44" name="Bild 43" descr="sorting.pdf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5" y="1224028"/>
            <a:ext cx="7573490" cy="10717445"/>
          </a:xfrm>
          <a:prstGeom prst="rect">
            <a:avLst/>
          </a:prstGeom>
        </p:spPr>
      </p:pic>
      <p:pic>
        <p:nvPicPr>
          <p:cNvPr id="45" name="Bild 44" descr="sorting.pdf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5" y="1224028"/>
            <a:ext cx="7573490" cy="10717445"/>
          </a:xfrm>
          <a:prstGeom prst="rect">
            <a:avLst/>
          </a:prstGeom>
        </p:spPr>
      </p:pic>
      <p:pic>
        <p:nvPicPr>
          <p:cNvPr id="46" name="Bild 45" descr="sorting.pdf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5" y="1224028"/>
            <a:ext cx="7573490" cy="10717445"/>
          </a:xfrm>
          <a:prstGeom prst="rect">
            <a:avLst/>
          </a:prstGeom>
        </p:spPr>
      </p:pic>
      <p:pic>
        <p:nvPicPr>
          <p:cNvPr id="47" name="Bild 46" descr="sorting.pdf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5" y="1224028"/>
            <a:ext cx="7573490" cy="10717445"/>
          </a:xfrm>
          <a:prstGeom prst="rect">
            <a:avLst/>
          </a:prstGeom>
        </p:spPr>
      </p:pic>
      <p:pic>
        <p:nvPicPr>
          <p:cNvPr id="48" name="Bild 47" descr="sorting.pdf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5" y="1224028"/>
            <a:ext cx="7573490" cy="10717444"/>
          </a:xfrm>
          <a:prstGeom prst="rect">
            <a:avLst/>
          </a:prstGeom>
        </p:spPr>
      </p:pic>
      <p:sp>
        <p:nvSpPr>
          <p:cNvPr id="49" name="Textfeld 48"/>
          <p:cNvSpPr txBox="1"/>
          <p:nvPr/>
        </p:nvSpPr>
        <p:spPr>
          <a:xfrm>
            <a:off x="5541669" y="2383268"/>
            <a:ext cx="1991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Adjacency graph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715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Algorithm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825103" y="1417638"/>
            <a:ext cx="7493001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1:	Let </a:t>
            </a:r>
            <a:r>
              <a:rPr lang="en-US" i="1" dirty="0" smtClean="0"/>
              <a:t>AG</a:t>
            </a:r>
            <a:r>
              <a:rPr lang="en-US" dirty="0" smtClean="0"/>
              <a:t>(</a:t>
            </a:r>
            <a:r>
              <a:rPr lang="en-US" i="1" dirty="0" smtClean="0"/>
              <a:t>A</a:t>
            </a:r>
            <a:r>
              <a:rPr lang="en-US" dirty="0" smtClean="0"/>
              <a:t>,</a:t>
            </a:r>
            <a:r>
              <a:rPr lang="en-US" i="1" dirty="0" smtClean="0"/>
              <a:t>B</a:t>
            </a:r>
            <a:r>
              <a:rPr lang="en-US" dirty="0" smtClean="0"/>
              <a:t>) be the adjacency graph of genomes </a:t>
            </a:r>
            <a:r>
              <a:rPr lang="en-US" i="1" dirty="0" smtClean="0"/>
              <a:t>A</a:t>
            </a:r>
            <a:r>
              <a:rPr lang="en-US" dirty="0" smtClean="0"/>
              <a:t> and </a:t>
            </a:r>
            <a:r>
              <a:rPr lang="en-US" i="1" dirty="0" smtClean="0"/>
              <a:t>B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// Generate the adjacencies of </a:t>
            </a:r>
            <a:r>
              <a:rPr lang="en-US" i="1" dirty="0" smtClean="0">
                <a:solidFill>
                  <a:srgbClr val="0000FF"/>
                </a:solidFill>
              </a:rPr>
              <a:t>B</a:t>
            </a:r>
            <a:r>
              <a:rPr lang="en-US" dirty="0" smtClean="0">
                <a:solidFill>
                  <a:srgbClr val="0000FF"/>
                </a:solidFill>
              </a:rPr>
              <a:t> that are not yet present in </a:t>
            </a:r>
            <a:r>
              <a:rPr lang="en-US" i="1" dirty="0" smtClean="0">
                <a:solidFill>
                  <a:srgbClr val="0000FF"/>
                </a:solidFill>
              </a:rPr>
              <a:t>A</a:t>
            </a:r>
          </a:p>
          <a:p>
            <a:r>
              <a:rPr lang="en-US" dirty="0" smtClean="0"/>
              <a:t>2:	</a:t>
            </a:r>
            <a:r>
              <a:rPr lang="en-US" b="1" dirty="0" smtClean="0"/>
              <a:t>for each </a:t>
            </a:r>
            <a:r>
              <a:rPr lang="en-US" dirty="0" smtClean="0">
                <a:solidFill>
                  <a:srgbClr val="FF0000"/>
                </a:solidFill>
              </a:rPr>
              <a:t>adjacency {</a:t>
            </a:r>
            <a:r>
              <a:rPr lang="en-US" i="1" dirty="0" err="1" smtClean="0">
                <a:solidFill>
                  <a:srgbClr val="FF0000"/>
                </a:solidFill>
              </a:rPr>
              <a:t>p</a:t>
            </a:r>
            <a:r>
              <a:rPr lang="en-US" dirty="0" err="1" smtClean="0">
                <a:solidFill>
                  <a:srgbClr val="FF0000"/>
                </a:solidFill>
              </a:rPr>
              <a:t>,</a:t>
            </a:r>
            <a:r>
              <a:rPr lang="en-US" i="1" dirty="0" err="1" smtClean="0">
                <a:solidFill>
                  <a:srgbClr val="FF0000"/>
                </a:solidFill>
              </a:rPr>
              <a:t>q</a:t>
            </a:r>
            <a:r>
              <a:rPr lang="en-US" dirty="0" smtClean="0">
                <a:solidFill>
                  <a:srgbClr val="FF0000"/>
                </a:solidFill>
              </a:rPr>
              <a:t>} </a:t>
            </a:r>
            <a:r>
              <a:rPr lang="en-US" dirty="0" smtClean="0"/>
              <a:t>in </a:t>
            </a:r>
            <a:r>
              <a:rPr lang="en-US" i="1" dirty="0" smtClean="0"/>
              <a:t>B</a:t>
            </a:r>
            <a:r>
              <a:rPr lang="en-US" dirty="0" smtClean="0"/>
              <a:t> </a:t>
            </a:r>
            <a:r>
              <a:rPr lang="en-US" b="1" dirty="0" smtClean="0"/>
              <a:t>do</a:t>
            </a:r>
          </a:p>
          <a:p>
            <a:r>
              <a:rPr lang="en-US" dirty="0" smtClean="0"/>
              <a:t>3:	     let </a:t>
            </a:r>
            <a:r>
              <a:rPr lang="en-US" i="1" dirty="0" smtClean="0"/>
              <a:t>u</a:t>
            </a:r>
            <a:r>
              <a:rPr lang="en-US" dirty="0" smtClean="0"/>
              <a:t> be the vertex of </a:t>
            </a:r>
            <a:r>
              <a:rPr lang="en-US" i="1" dirty="0" smtClean="0"/>
              <a:t>A</a:t>
            </a:r>
            <a:r>
              <a:rPr lang="en-US" dirty="0" smtClean="0"/>
              <a:t> that contains </a:t>
            </a:r>
            <a:r>
              <a:rPr lang="en-US" i="1" dirty="0" smtClean="0"/>
              <a:t>p</a:t>
            </a:r>
          </a:p>
          <a:p>
            <a:r>
              <a:rPr lang="en-US" dirty="0" smtClean="0"/>
              <a:t>4:	     let </a:t>
            </a:r>
            <a:r>
              <a:rPr lang="en-US" i="1" dirty="0" smtClean="0"/>
              <a:t>v</a:t>
            </a:r>
            <a:r>
              <a:rPr lang="en-US" dirty="0" smtClean="0"/>
              <a:t> be the vertex of </a:t>
            </a:r>
            <a:r>
              <a:rPr lang="en-US" i="1" dirty="0" smtClean="0"/>
              <a:t>A</a:t>
            </a:r>
            <a:r>
              <a:rPr lang="en-US" dirty="0" smtClean="0"/>
              <a:t> that contains </a:t>
            </a:r>
            <a:r>
              <a:rPr lang="en-US" i="1" dirty="0" smtClean="0"/>
              <a:t>q</a:t>
            </a:r>
          </a:p>
          <a:p>
            <a:r>
              <a:rPr lang="en-US" dirty="0" smtClean="0"/>
              <a:t>5:	     </a:t>
            </a:r>
            <a:r>
              <a:rPr lang="en-US" b="1" dirty="0" smtClean="0"/>
              <a:t>if</a:t>
            </a:r>
            <a:r>
              <a:rPr lang="en-US" dirty="0" smtClean="0"/>
              <a:t> </a:t>
            </a:r>
            <a:r>
              <a:rPr lang="en-US" i="1" dirty="0" smtClean="0"/>
              <a:t>u</a:t>
            </a:r>
            <a:r>
              <a:rPr lang="en-US" dirty="0" smtClean="0"/>
              <a:t> ≠ </a:t>
            </a:r>
            <a:r>
              <a:rPr lang="en-US" i="1" dirty="0" smtClean="0"/>
              <a:t>v</a:t>
            </a:r>
            <a:r>
              <a:rPr lang="en-US" dirty="0" smtClean="0"/>
              <a:t> </a:t>
            </a:r>
            <a:r>
              <a:rPr lang="en-US" b="1" dirty="0" smtClean="0"/>
              <a:t>then</a:t>
            </a:r>
          </a:p>
          <a:p>
            <a:r>
              <a:rPr lang="en-US" dirty="0" smtClean="0"/>
              <a:t>6:	          replace vertices </a:t>
            </a:r>
            <a:r>
              <a:rPr lang="en-US" i="1" dirty="0" smtClean="0"/>
              <a:t>u</a:t>
            </a:r>
            <a:r>
              <a:rPr lang="en-US" dirty="0" smtClean="0"/>
              <a:t> and </a:t>
            </a:r>
            <a:r>
              <a:rPr lang="en-US" i="1" dirty="0" smtClean="0"/>
              <a:t>v</a:t>
            </a:r>
            <a:r>
              <a:rPr lang="en-US" dirty="0" smtClean="0"/>
              <a:t> in </a:t>
            </a:r>
            <a:r>
              <a:rPr lang="en-US" i="1" dirty="0" smtClean="0"/>
              <a:t>A</a:t>
            </a:r>
            <a:r>
              <a:rPr lang="en-US" dirty="0" smtClean="0"/>
              <a:t> by {</a:t>
            </a:r>
            <a:r>
              <a:rPr lang="en-US" i="1" dirty="0" err="1" smtClean="0"/>
              <a:t>p</a:t>
            </a:r>
            <a:r>
              <a:rPr lang="en-US" dirty="0" err="1" smtClean="0"/>
              <a:t>,</a:t>
            </a:r>
            <a:r>
              <a:rPr lang="en-US" i="1" dirty="0" err="1" smtClean="0"/>
              <a:t>q</a:t>
            </a:r>
            <a:r>
              <a:rPr lang="en-US" dirty="0" smtClean="0"/>
              <a:t>} and (</a:t>
            </a:r>
            <a:r>
              <a:rPr lang="en-US" i="1" dirty="0" smtClean="0"/>
              <a:t>u</a:t>
            </a:r>
            <a:r>
              <a:rPr lang="en-US" dirty="0" smtClean="0"/>
              <a:t> \ {</a:t>
            </a:r>
            <a:r>
              <a:rPr lang="en-US" i="1" dirty="0" smtClean="0"/>
              <a:t>p</a:t>
            </a:r>
            <a:r>
              <a:rPr lang="en-US" dirty="0" smtClean="0"/>
              <a:t>}) </a:t>
            </a:r>
            <a:r>
              <a:rPr lang="en-US" sz="1400" dirty="0" smtClean="0"/>
              <a:t>∪</a:t>
            </a:r>
            <a:r>
              <a:rPr lang="en-US" dirty="0" smtClean="0"/>
              <a:t> (</a:t>
            </a:r>
            <a:r>
              <a:rPr lang="en-US" i="1" dirty="0" smtClean="0"/>
              <a:t>v</a:t>
            </a:r>
            <a:r>
              <a:rPr lang="en-US" dirty="0" smtClean="0"/>
              <a:t> \ {</a:t>
            </a:r>
            <a:r>
              <a:rPr lang="en-US" i="1" dirty="0" smtClean="0"/>
              <a:t>q</a:t>
            </a:r>
            <a:r>
              <a:rPr lang="en-US" dirty="0" smtClean="0"/>
              <a:t>})</a:t>
            </a:r>
          </a:p>
          <a:p>
            <a:r>
              <a:rPr lang="en-US" dirty="0" smtClean="0"/>
              <a:t>7:	     </a:t>
            </a:r>
            <a:r>
              <a:rPr lang="en-US" b="1" dirty="0" smtClean="0"/>
              <a:t>end if</a:t>
            </a:r>
          </a:p>
          <a:p>
            <a:r>
              <a:rPr lang="en-US" dirty="0" smtClean="0"/>
              <a:t>8:	</a:t>
            </a:r>
            <a:r>
              <a:rPr lang="en-US" b="1" dirty="0" smtClean="0"/>
              <a:t>end for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//Generate the telomeres of </a:t>
            </a:r>
            <a:r>
              <a:rPr lang="en-US" i="1" dirty="0" smtClean="0">
                <a:solidFill>
                  <a:srgbClr val="0000FF"/>
                </a:solidFill>
              </a:rPr>
              <a:t>B</a:t>
            </a:r>
            <a:r>
              <a:rPr lang="en-US" dirty="0" smtClean="0">
                <a:solidFill>
                  <a:srgbClr val="0000FF"/>
                </a:solidFill>
              </a:rPr>
              <a:t> that are not yet present in </a:t>
            </a:r>
            <a:r>
              <a:rPr lang="en-US" i="1" dirty="0" smtClean="0">
                <a:solidFill>
                  <a:srgbClr val="0000FF"/>
                </a:solidFill>
              </a:rPr>
              <a:t>A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9:	</a:t>
            </a:r>
            <a:r>
              <a:rPr lang="en-US" b="1" dirty="0" smtClean="0"/>
              <a:t>for each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telomere {</a:t>
            </a:r>
            <a:r>
              <a:rPr lang="en-US" i="1" dirty="0" smtClean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} </a:t>
            </a:r>
            <a:r>
              <a:rPr lang="en-US" dirty="0" smtClean="0"/>
              <a:t>in </a:t>
            </a:r>
            <a:r>
              <a:rPr lang="en-US" i="1" dirty="0" smtClean="0"/>
              <a:t>B</a:t>
            </a:r>
            <a:r>
              <a:rPr lang="en-US" dirty="0" smtClean="0"/>
              <a:t> </a:t>
            </a:r>
            <a:r>
              <a:rPr lang="en-US" b="1" dirty="0" smtClean="0"/>
              <a:t>do</a:t>
            </a:r>
          </a:p>
          <a:p>
            <a:r>
              <a:rPr lang="en-US" dirty="0" smtClean="0"/>
              <a:t>10:	     let </a:t>
            </a:r>
            <a:r>
              <a:rPr lang="en-US" i="1" dirty="0" smtClean="0"/>
              <a:t>u</a:t>
            </a:r>
            <a:r>
              <a:rPr lang="en-US" dirty="0" smtClean="0"/>
              <a:t> be the vertex of </a:t>
            </a:r>
            <a:r>
              <a:rPr lang="en-US" i="1" dirty="0" smtClean="0"/>
              <a:t>A</a:t>
            </a:r>
            <a:r>
              <a:rPr lang="en-US" dirty="0" smtClean="0"/>
              <a:t> that contains </a:t>
            </a:r>
            <a:r>
              <a:rPr lang="en-US" i="1" dirty="0" smtClean="0"/>
              <a:t>p</a:t>
            </a:r>
          </a:p>
          <a:p>
            <a:r>
              <a:rPr lang="en-US" dirty="0" smtClean="0"/>
              <a:t>11:	     </a:t>
            </a:r>
            <a:r>
              <a:rPr lang="en-US" b="1" dirty="0" smtClean="0"/>
              <a:t>if</a:t>
            </a:r>
            <a:r>
              <a:rPr lang="en-US" dirty="0" smtClean="0"/>
              <a:t> </a:t>
            </a:r>
            <a:r>
              <a:rPr lang="en-US" i="1" dirty="0" smtClean="0"/>
              <a:t>u</a:t>
            </a:r>
            <a:r>
              <a:rPr lang="en-US" dirty="0" smtClean="0"/>
              <a:t> is an adjacency </a:t>
            </a:r>
            <a:r>
              <a:rPr lang="en-US" b="1" dirty="0" smtClean="0"/>
              <a:t>then</a:t>
            </a:r>
          </a:p>
          <a:p>
            <a:r>
              <a:rPr lang="en-US" dirty="0" smtClean="0"/>
              <a:t>12:	          replace vertex </a:t>
            </a:r>
            <a:r>
              <a:rPr lang="en-US" i="1" dirty="0" smtClean="0"/>
              <a:t>u</a:t>
            </a:r>
            <a:r>
              <a:rPr lang="en-US" dirty="0" smtClean="0"/>
              <a:t> in </a:t>
            </a:r>
            <a:r>
              <a:rPr lang="en-US" i="1" dirty="0" smtClean="0"/>
              <a:t>A</a:t>
            </a:r>
            <a:r>
              <a:rPr lang="en-US" dirty="0" smtClean="0"/>
              <a:t> by {</a:t>
            </a:r>
            <a:r>
              <a:rPr lang="en-US" i="1" dirty="0" smtClean="0"/>
              <a:t>p</a:t>
            </a:r>
            <a:r>
              <a:rPr lang="en-US" dirty="0" smtClean="0"/>
              <a:t>} and (</a:t>
            </a:r>
            <a:r>
              <a:rPr lang="en-US" i="1" dirty="0" smtClean="0"/>
              <a:t>u</a:t>
            </a:r>
            <a:r>
              <a:rPr lang="en-US" dirty="0" smtClean="0"/>
              <a:t> \ {</a:t>
            </a:r>
            <a:r>
              <a:rPr lang="en-US" i="1" dirty="0" smtClean="0"/>
              <a:t>p</a:t>
            </a:r>
            <a:r>
              <a:rPr lang="en-US" dirty="0" smtClean="0"/>
              <a:t>})</a:t>
            </a:r>
          </a:p>
          <a:p>
            <a:r>
              <a:rPr lang="en-US" dirty="0" smtClean="0"/>
              <a:t>13:	     </a:t>
            </a:r>
            <a:r>
              <a:rPr lang="en-US" b="1" dirty="0" smtClean="0"/>
              <a:t>end if</a:t>
            </a:r>
          </a:p>
          <a:p>
            <a:r>
              <a:rPr lang="en-US" dirty="0" smtClean="0"/>
              <a:t>14:	</a:t>
            </a:r>
            <a:r>
              <a:rPr lang="en-US" b="1" dirty="0" smtClean="0"/>
              <a:t>end for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238154" y="5457929"/>
            <a:ext cx="2319165" cy="646331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Analysis: </a:t>
            </a:r>
            <a:r>
              <a:rPr lang="en-US" i="1" dirty="0" smtClean="0"/>
              <a:t>O</a:t>
            </a:r>
            <a:r>
              <a:rPr lang="en-US" dirty="0" smtClean="0"/>
              <a:t>(</a:t>
            </a:r>
            <a:r>
              <a:rPr lang="en-US" i="1" dirty="0" smtClean="0"/>
              <a:t>N</a:t>
            </a:r>
            <a:r>
              <a:rPr lang="en-US" dirty="0" smtClean="0"/>
              <a:t>) time</a:t>
            </a:r>
          </a:p>
          <a:p>
            <a:r>
              <a:rPr lang="en-US" dirty="0"/>
              <a:t>w</a:t>
            </a:r>
            <a:r>
              <a:rPr lang="en-US" dirty="0" smtClean="0"/>
              <a:t>here </a:t>
            </a:r>
            <a:r>
              <a:rPr lang="en-US" i="1" dirty="0" smtClean="0"/>
              <a:t>N</a:t>
            </a:r>
            <a:r>
              <a:rPr lang="en-US" dirty="0" smtClean="0"/>
              <a:t> = # of blocks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182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973760"/>
            <a:ext cx="8229600" cy="3505165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Genome evolution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Double Cut and Join (DCJ)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DCJ distance and sorting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Relation to other models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Insertions, deletions, substitutions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On the weight of </a:t>
            </a:r>
            <a:r>
              <a:rPr lang="en-US" sz="2400" dirty="0" err="1" smtClean="0"/>
              <a:t>indels</a:t>
            </a:r>
            <a:endParaRPr lang="en-US" sz="2400" dirty="0" smtClean="0"/>
          </a:p>
          <a:p>
            <a:pPr marL="514350" indent="-514350">
              <a:buFont typeface="+mj-lt"/>
              <a:buAutoNum type="arabicPeriod"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Summary and Conclusion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1276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DCJ </a:t>
            </a:r>
            <a:r>
              <a:rPr lang="de-DE" dirty="0" err="1" smtClean="0"/>
              <a:t>distance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457200" y="1737659"/>
            <a:ext cx="8229599" cy="1862048"/>
          </a:xfrm>
          <a:prstGeom prst="rect">
            <a:avLst/>
          </a:prstGeom>
          <a:noFill/>
          <a:ln w="1905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Theorem:</a:t>
            </a:r>
          </a:p>
          <a:p>
            <a:endParaRPr lang="en-US" sz="900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Let </a:t>
            </a:r>
            <a:r>
              <a:rPr lang="en-US" i="1" dirty="0" smtClean="0"/>
              <a:t>A</a:t>
            </a:r>
            <a:r>
              <a:rPr lang="en-US" dirty="0" smtClean="0"/>
              <a:t> and </a:t>
            </a:r>
            <a:r>
              <a:rPr lang="en-US" i="1" dirty="0" smtClean="0"/>
              <a:t>B</a:t>
            </a:r>
            <a:r>
              <a:rPr lang="en-US" dirty="0" smtClean="0"/>
              <a:t> be two genomes defined on the same set of </a:t>
            </a:r>
            <a:r>
              <a:rPr lang="en-US" i="1" dirty="0" smtClean="0"/>
              <a:t>N</a:t>
            </a:r>
            <a:r>
              <a:rPr lang="en-US" dirty="0" smtClean="0"/>
              <a:t> blocks, then we have</a:t>
            </a:r>
          </a:p>
          <a:p>
            <a:endParaRPr lang="en-US" sz="800" dirty="0"/>
          </a:p>
          <a:p>
            <a:r>
              <a:rPr lang="en-US" dirty="0" smtClean="0"/>
              <a:t>						</a:t>
            </a:r>
            <a:r>
              <a:rPr lang="en-US" i="1" dirty="0" err="1" smtClean="0"/>
              <a:t>d</a:t>
            </a:r>
            <a:r>
              <a:rPr lang="en-US" i="1" baseline="30000" dirty="0" err="1" smtClean="0"/>
              <a:t>DCJ</a:t>
            </a:r>
            <a:r>
              <a:rPr lang="en-US" dirty="0" smtClean="0"/>
              <a:t>(</a:t>
            </a:r>
            <a:r>
              <a:rPr lang="en-US" i="1" dirty="0" smtClean="0"/>
              <a:t>A</a:t>
            </a:r>
            <a:r>
              <a:rPr lang="en-US" dirty="0" smtClean="0"/>
              <a:t>,</a:t>
            </a:r>
            <a:r>
              <a:rPr lang="en-US" i="1" dirty="0" smtClean="0"/>
              <a:t>B</a:t>
            </a:r>
            <a:r>
              <a:rPr lang="en-US" dirty="0" smtClean="0"/>
              <a:t>)  =  </a:t>
            </a:r>
            <a:r>
              <a:rPr lang="en-US" i="1" dirty="0" smtClean="0"/>
              <a:t>N</a:t>
            </a:r>
            <a:r>
              <a:rPr lang="en-US" dirty="0" smtClean="0"/>
              <a:t> – (</a:t>
            </a:r>
            <a:r>
              <a:rPr lang="en-US" i="1" dirty="0" smtClean="0"/>
              <a:t>C</a:t>
            </a:r>
            <a:r>
              <a:rPr lang="en-US" dirty="0" smtClean="0"/>
              <a:t> + </a:t>
            </a:r>
            <a:r>
              <a:rPr lang="en-US" i="1" dirty="0" smtClean="0"/>
              <a:t>I</a:t>
            </a:r>
            <a:r>
              <a:rPr lang="en-US" dirty="0" smtClean="0"/>
              <a:t>/2)</a:t>
            </a:r>
          </a:p>
          <a:p>
            <a:endParaRPr lang="en-US" sz="800" dirty="0"/>
          </a:p>
          <a:p>
            <a:r>
              <a:rPr lang="en-US" dirty="0"/>
              <a:t>w</a:t>
            </a:r>
            <a:r>
              <a:rPr lang="en-US" dirty="0" smtClean="0"/>
              <a:t>here </a:t>
            </a:r>
            <a:r>
              <a:rPr lang="en-US" i="1" dirty="0" smtClean="0">
                <a:solidFill>
                  <a:srgbClr val="0000FF"/>
                </a:solidFill>
              </a:rPr>
              <a:t>C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= # of cycles and </a:t>
            </a:r>
            <a:r>
              <a:rPr lang="en-US" i="1" dirty="0" smtClean="0">
                <a:solidFill>
                  <a:srgbClr val="0000FF"/>
                </a:solidFill>
              </a:rPr>
              <a:t>I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= # of odd paths in </a:t>
            </a:r>
            <a:r>
              <a:rPr lang="en-US" i="1" dirty="0" smtClean="0"/>
              <a:t>AG</a:t>
            </a:r>
            <a:r>
              <a:rPr lang="en-US" dirty="0" smtClean="0"/>
              <a:t>(</a:t>
            </a:r>
            <a:r>
              <a:rPr lang="en-US" i="1" dirty="0" smtClean="0"/>
              <a:t>A</a:t>
            </a:r>
            <a:r>
              <a:rPr lang="en-US" dirty="0" smtClean="0"/>
              <a:t>,</a:t>
            </a:r>
            <a:r>
              <a:rPr lang="en-US" i="1" dirty="0" smtClean="0"/>
              <a:t>B</a:t>
            </a:r>
            <a:r>
              <a:rPr lang="en-US" dirty="0" smtClean="0"/>
              <a:t>). A sorting sequence can be found in optimal </a:t>
            </a:r>
            <a:r>
              <a:rPr lang="en-US" i="1" dirty="0" smtClean="0"/>
              <a:t>O</a:t>
            </a:r>
            <a:r>
              <a:rPr lang="en-US" dirty="0" smtClean="0"/>
              <a:t>(</a:t>
            </a:r>
            <a:r>
              <a:rPr lang="en-US" i="1" dirty="0" smtClean="0"/>
              <a:t>N</a:t>
            </a:r>
            <a:r>
              <a:rPr lang="en-US" dirty="0" smtClean="0"/>
              <a:t>) time.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457200" y="4341728"/>
            <a:ext cx="82295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Example (Human-Mouse):</a:t>
            </a:r>
          </a:p>
          <a:p>
            <a:endParaRPr lang="en-US" b="1" dirty="0"/>
          </a:p>
          <a:p>
            <a:r>
              <a:rPr lang="en-US" i="1" dirty="0" smtClean="0"/>
              <a:t>			N</a:t>
            </a:r>
            <a:r>
              <a:rPr lang="en-US" dirty="0" smtClean="0"/>
              <a:t> = 281, </a:t>
            </a:r>
            <a:r>
              <a:rPr lang="en-US" i="1" dirty="0" smtClean="0"/>
              <a:t>C</a:t>
            </a:r>
            <a:r>
              <a:rPr lang="en-US" dirty="0" smtClean="0"/>
              <a:t> = 27, </a:t>
            </a:r>
            <a:r>
              <a:rPr lang="en-US" i="1" dirty="0" smtClean="0"/>
              <a:t>I</a:t>
            </a:r>
            <a:r>
              <a:rPr lang="en-US" dirty="0" smtClean="0"/>
              <a:t> = 16  ➔ </a:t>
            </a:r>
            <a:r>
              <a:rPr lang="en-US" dirty="0" smtClean="0">
                <a:sym typeface="Wingdings"/>
              </a:rPr>
              <a:t> </a:t>
            </a:r>
            <a:r>
              <a:rPr lang="en-US" i="1" dirty="0" err="1" smtClean="0"/>
              <a:t>d</a:t>
            </a:r>
            <a:r>
              <a:rPr lang="en-US" i="1" baseline="30000" dirty="0" err="1" smtClean="0"/>
              <a:t>DCJ</a:t>
            </a:r>
            <a:r>
              <a:rPr lang="en-US" dirty="0" smtClean="0"/>
              <a:t>(</a:t>
            </a:r>
            <a:r>
              <a:rPr lang="en-US" dirty="0" err="1" smtClean="0"/>
              <a:t>Human,Mouse</a:t>
            </a:r>
            <a:r>
              <a:rPr lang="en-US" dirty="0" smtClean="0"/>
              <a:t>) = </a:t>
            </a:r>
            <a:r>
              <a:rPr lang="en-US" dirty="0"/>
              <a:t>246 </a:t>
            </a:r>
            <a:endParaRPr lang="en-US" dirty="0" smtClean="0"/>
          </a:p>
          <a:p>
            <a:endParaRPr lang="en-US" dirty="0"/>
          </a:p>
          <a:p>
            <a:r>
              <a:rPr lang="en-US" b="1" dirty="0" smtClean="0">
                <a:solidFill>
                  <a:srgbClr val="008000"/>
                </a:solidFill>
              </a:rPr>
              <a:t>Note 1: </a:t>
            </a:r>
            <a:r>
              <a:rPr lang="en-US" dirty="0"/>
              <a:t>Same as HP </a:t>
            </a:r>
            <a:r>
              <a:rPr lang="en-US" dirty="0" smtClean="0"/>
              <a:t>distance (no circular chromosomes necessary)</a:t>
            </a:r>
            <a:endParaRPr lang="en-US" dirty="0"/>
          </a:p>
          <a:p>
            <a:r>
              <a:rPr lang="en-US" b="1" dirty="0" smtClean="0">
                <a:solidFill>
                  <a:srgbClr val="008000"/>
                </a:solidFill>
              </a:rPr>
              <a:t>Note 2: </a:t>
            </a:r>
            <a:r>
              <a:rPr lang="en-US" dirty="0" smtClean="0"/>
              <a:t>Sorting scenarios can be of different types (1-cut vs. 2-cut operations)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Note 3: </a:t>
            </a:r>
            <a:r>
              <a:rPr lang="en-US" dirty="0" smtClean="0"/>
              <a:t>This can lead to different breakpoint reuse rates </a:t>
            </a:r>
            <a:r>
              <a:rPr lang="en-US" dirty="0"/>
              <a:t>0.89 ≤ </a:t>
            </a:r>
            <a:r>
              <a:rPr lang="en-US" i="1" dirty="0"/>
              <a:t>r</a:t>
            </a:r>
            <a:r>
              <a:rPr lang="en-US" dirty="0"/>
              <a:t> </a:t>
            </a:r>
            <a:r>
              <a:rPr lang="en-US" dirty="0" smtClean="0"/>
              <a:t>≤ 1.51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50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solution</a:t>
            </a:r>
            <a:r>
              <a:rPr lang="de-DE" dirty="0" smtClean="0"/>
              <a:t> </a:t>
            </a:r>
            <a:r>
              <a:rPr lang="de-DE" dirty="0" err="1" smtClean="0"/>
              <a:t>space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sorting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DCJ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57200" y="141925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There are </a:t>
            </a:r>
            <a:r>
              <a:rPr lang="en-US" dirty="0" smtClean="0">
                <a:solidFill>
                  <a:srgbClr val="0000FF"/>
                </a:solidFill>
              </a:rPr>
              <a:t>really many</a:t>
            </a:r>
            <a:r>
              <a:rPr lang="en-US" dirty="0" smtClean="0"/>
              <a:t> rearrangement scenarios for a given pair of genomes:</a:t>
            </a:r>
          </a:p>
        </p:txBody>
      </p:sp>
      <p:grpSp>
        <p:nvGrpSpPr>
          <p:cNvPr id="46" name="Gruppierung 45"/>
          <p:cNvGrpSpPr/>
          <p:nvPr/>
        </p:nvGrpSpPr>
        <p:grpSpPr>
          <a:xfrm>
            <a:off x="457200" y="4668545"/>
            <a:ext cx="6151750" cy="1754327"/>
            <a:chOff x="457201" y="4526007"/>
            <a:chExt cx="6151750" cy="1754327"/>
          </a:xfrm>
        </p:grpSpPr>
        <p:sp>
          <p:nvSpPr>
            <p:cNvPr id="6" name="Textfeld 5"/>
            <p:cNvSpPr txBox="1"/>
            <p:nvPr/>
          </p:nvSpPr>
          <p:spPr>
            <a:xfrm>
              <a:off x="457201" y="4526007"/>
              <a:ext cx="6151750" cy="1754327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</a:rPr>
                <a:t>Simplified case (</a:t>
              </a:r>
              <a:r>
                <a:rPr lang="en-US" b="1" i="1" dirty="0" smtClean="0">
                  <a:solidFill>
                    <a:srgbClr val="008000"/>
                  </a:solidFill>
                </a:rPr>
                <a:t>k</a:t>
              </a:r>
              <a:r>
                <a:rPr lang="en-US" b="1" dirty="0" smtClean="0">
                  <a:solidFill>
                    <a:srgbClr val="008000"/>
                  </a:solidFill>
                </a:rPr>
                <a:t> components with distances </a:t>
              </a:r>
              <a:r>
                <a:rPr lang="en-US" dirty="0" smtClean="0">
                  <a:solidFill>
                    <a:srgbClr val="008000"/>
                  </a:solidFill>
                </a:rPr>
                <a:t>ℓ</a:t>
              </a:r>
              <a:r>
                <a:rPr lang="en-US" b="1" baseline="-25000" dirty="0" smtClean="0">
                  <a:solidFill>
                    <a:srgbClr val="008000"/>
                  </a:solidFill>
                </a:rPr>
                <a:t>1</a:t>
              </a:r>
              <a:r>
                <a:rPr lang="en-US" b="1" dirty="0" smtClean="0">
                  <a:solidFill>
                    <a:srgbClr val="008000"/>
                  </a:solidFill>
                </a:rPr>
                <a:t>,…,</a:t>
              </a:r>
              <a:r>
                <a:rPr lang="en-US" dirty="0" smtClean="0">
                  <a:solidFill>
                    <a:srgbClr val="008000"/>
                  </a:solidFill>
                </a:rPr>
                <a:t>ℓ</a:t>
              </a:r>
              <a:r>
                <a:rPr lang="en-US" b="1" i="1" baseline="-25000" dirty="0" smtClean="0">
                  <a:solidFill>
                    <a:srgbClr val="008000"/>
                  </a:solidFill>
                </a:rPr>
                <a:t>k</a:t>
              </a:r>
              <a:r>
                <a:rPr lang="en-US" b="1" dirty="0" smtClean="0">
                  <a:solidFill>
                    <a:srgbClr val="008000"/>
                  </a:solidFill>
                </a:rPr>
                <a:t>):</a:t>
              </a:r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r>
                <a:rPr lang="en-US" b="1" dirty="0" smtClean="0">
                  <a:solidFill>
                    <a:srgbClr val="008000"/>
                  </a:solidFill>
                </a:rPr>
                <a:t>General case: </a:t>
              </a:r>
              <a:r>
                <a:rPr lang="en-US" dirty="0" smtClean="0"/>
                <a:t>more complicated due to </a:t>
              </a:r>
              <a:r>
                <a:rPr lang="en-US" dirty="0" err="1" smtClean="0">
                  <a:solidFill>
                    <a:srgbClr val="0000FF"/>
                  </a:solidFill>
                </a:rPr>
                <a:t>recombinations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pic>
          <p:nvPicPr>
            <p:cNvPr id="4" name="Bild 3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3414" y="5059962"/>
              <a:ext cx="4479531" cy="701373"/>
            </a:xfrm>
            <a:prstGeom prst="rect">
              <a:avLst/>
            </a:prstGeom>
          </p:spPr>
        </p:pic>
      </p:grpSp>
      <p:graphicFrame>
        <p:nvGraphicFramePr>
          <p:cNvPr id="42" name="Tabel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624821"/>
              </p:ext>
            </p:extLst>
          </p:nvPr>
        </p:nvGraphicFramePr>
        <p:xfrm>
          <a:off x="6800532" y="4542644"/>
          <a:ext cx="2179864" cy="1889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237"/>
                <a:gridCol w="1003627"/>
              </a:tblGrid>
              <a:tr h="481025">
                <a:tc>
                  <a:txBody>
                    <a:bodyPr/>
                    <a:lstStyle/>
                    <a:p>
                      <a:pPr algn="r"/>
                      <a:r>
                        <a:rPr lang="en-US" sz="1400" u="none" dirty="0" smtClean="0">
                          <a:solidFill>
                            <a:schemeClr val="tx1"/>
                          </a:solidFill>
                        </a:rPr>
                        <a:t>1 component</a:t>
                      </a:r>
                    </a:p>
                    <a:p>
                      <a:pPr algn="r"/>
                      <a:r>
                        <a:rPr lang="en-US" sz="1400" u="none" dirty="0" smtClean="0">
                          <a:solidFill>
                            <a:schemeClr val="tx1"/>
                          </a:solidFill>
                        </a:rPr>
                        <a:t>(distance</a:t>
                      </a:r>
                      <a:r>
                        <a:rPr lang="en-US" sz="1400" u="none" baseline="0" dirty="0" smtClean="0">
                          <a:solidFill>
                            <a:schemeClr val="tx1"/>
                          </a:solidFill>
                        </a:rPr>
                        <a:t> ℓ)</a:t>
                      </a:r>
                      <a:endParaRPr lang="en-US" sz="1400" i="1" u="none" baseline="30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u="none" strike="noStrike" dirty="0" smtClean="0">
                          <a:solidFill>
                            <a:srgbClr val="000000"/>
                          </a:solidFill>
                        </a:rPr>
                        <a:t>number</a:t>
                      </a:r>
                      <a:r>
                        <a:rPr lang="en-US" sz="1400" u="none" strike="noStrike" baseline="0" dirty="0" smtClean="0">
                          <a:solidFill>
                            <a:srgbClr val="000000"/>
                          </a:solidFill>
                        </a:rPr>
                        <a:t> of scenarios</a:t>
                      </a:r>
                      <a:endParaRPr lang="en-US" sz="1400" u="none" strike="noStrik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3303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</a:t>
                      </a:r>
                    </a:p>
                    <a:p>
                      <a:pPr algn="r"/>
                      <a:r>
                        <a:rPr lang="en-US" sz="1400" dirty="0" smtClean="0"/>
                        <a:t>2</a:t>
                      </a:r>
                    </a:p>
                    <a:p>
                      <a:pPr algn="r"/>
                      <a:r>
                        <a:rPr lang="en-US" sz="1400" dirty="0" smtClean="0"/>
                        <a:t>3</a:t>
                      </a:r>
                    </a:p>
                    <a:p>
                      <a:pPr algn="r"/>
                      <a:r>
                        <a:rPr lang="en-US" sz="1400" dirty="0" smtClean="0"/>
                        <a:t>4</a:t>
                      </a:r>
                    </a:p>
                    <a:p>
                      <a:pPr algn="r"/>
                      <a:r>
                        <a:rPr lang="en-US" sz="1400" dirty="0" smtClean="0"/>
                        <a:t>5</a:t>
                      </a:r>
                    </a:p>
                    <a:p>
                      <a:pPr algn="r"/>
                      <a:r>
                        <a:rPr lang="en-US" sz="1400" dirty="0" smtClean="0"/>
                        <a:t>6</a:t>
                      </a: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</a:t>
                      </a:r>
                    </a:p>
                    <a:p>
                      <a:pPr algn="r"/>
                      <a:r>
                        <a:rPr lang="en-US" sz="1400" dirty="0" smtClean="0"/>
                        <a:t>3</a:t>
                      </a:r>
                    </a:p>
                    <a:p>
                      <a:pPr algn="r"/>
                      <a:r>
                        <a:rPr lang="en-US" sz="1400" dirty="0" smtClean="0"/>
                        <a:t>16</a:t>
                      </a:r>
                    </a:p>
                    <a:p>
                      <a:pPr algn="r"/>
                      <a:r>
                        <a:rPr lang="en-US" sz="1400" dirty="0" smtClean="0"/>
                        <a:t>125</a:t>
                      </a:r>
                    </a:p>
                    <a:p>
                      <a:pPr algn="r"/>
                      <a:r>
                        <a:rPr lang="en-US" sz="1400" dirty="0" smtClean="0"/>
                        <a:t>1296</a:t>
                      </a:r>
                    </a:p>
                    <a:p>
                      <a:pPr algn="r"/>
                      <a:r>
                        <a:rPr lang="en-US" sz="1400" dirty="0" smtClean="0"/>
                        <a:t>16807</a:t>
                      </a:r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2" name="Bild 11" descr="rearrangementscenario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54" y="1245826"/>
            <a:ext cx="6155218" cy="8710410"/>
          </a:xfrm>
          <a:prstGeom prst="rect">
            <a:avLst/>
          </a:prstGeom>
        </p:spPr>
      </p:pic>
      <p:pic>
        <p:nvPicPr>
          <p:cNvPr id="13" name="Bild 12" descr="rearrangementscenario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54" y="1245826"/>
            <a:ext cx="6155218" cy="8710410"/>
          </a:xfrm>
          <a:prstGeom prst="rect">
            <a:avLst/>
          </a:prstGeom>
        </p:spPr>
      </p:pic>
      <p:pic>
        <p:nvPicPr>
          <p:cNvPr id="14" name="Bild 13" descr="rearrangementscenarios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54" y="1245826"/>
            <a:ext cx="6155218" cy="8710410"/>
          </a:xfrm>
          <a:prstGeom prst="rect">
            <a:avLst/>
          </a:prstGeom>
        </p:spPr>
      </p:pic>
      <p:pic>
        <p:nvPicPr>
          <p:cNvPr id="15" name="Bild 14" descr="rearrangementscenarios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54" y="1245826"/>
            <a:ext cx="6155218" cy="8710410"/>
          </a:xfrm>
          <a:prstGeom prst="rect">
            <a:avLst/>
          </a:prstGeom>
        </p:spPr>
      </p:pic>
      <p:pic>
        <p:nvPicPr>
          <p:cNvPr id="16" name="Bild 15" descr="rearrangementscenarios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54" y="1245826"/>
            <a:ext cx="6155218" cy="8710410"/>
          </a:xfrm>
          <a:prstGeom prst="rect">
            <a:avLst/>
          </a:prstGeom>
        </p:spPr>
      </p:pic>
      <p:pic>
        <p:nvPicPr>
          <p:cNvPr id="17" name="Bild 16" descr="rearrangementscenarios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54" y="1245826"/>
            <a:ext cx="6155218" cy="8710410"/>
          </a:xfrm>
          <a:prstGeom prst="rect">
            <a:avLst/>
          </a:prstGeom>
        </p:spPr>
      </p:pic>
      <p:pic>
        <p:nvPicPr>
          <p:cNvPr id="18" name="Bild 17" descr="rearrangementscenarios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54" y="1245826"/>
            <a:ext cx="6155218" cy="8710410"/>
          </a:xfrm>
          <a:prstGeom prst="rect">
            <a:avLst/>
          </a:prstGeom>
        </p:spPr>
      </p:pic>
      <p:pic>
        <p:nvPicPr>
          <p:cNvPr id="20" name="Bild 19" descr="rearrangementscenarios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54" y="1245826"/>
            <a:ext cx="6155218" cy="8710410"/>
          </a:xfrm>
          <a:prstGeom prst="rect">
            <a:avLst/>
          </a:prstGeom>
        </p:spPr>
      </p:pic>
      <p:pic>
        <p:nvPicPr>
          <p:cNvPr id="22" name="Bild 21" descr="rearrangementscenarios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54" y="1245826"/>
            <a:ext cx="6155218" cy="8710410"/>
          </a:xfrm>
          <a:prstGeom prst="rect">
            <a:avLst/>
          </a:prstGeom>
        </p:spPr>
      </p:pic>
      <p:pic>
        <p:nvPicPr>
          <p:cNvPr id="23" name="Bild 22" descr="rearrangementscenarios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54" y="1245826"/>
            <a:ext cx="6155218" cy="8710410"/>
          </a:xfrm>
          <a:prstGeom prst="rect">
            <a:avLst/>
          </a:prstGeom>
        </p:spPr>
      </p:pic>
      <p:pic>
        <p:nvPicPr>
          <p:cNvPr id="24" name="Bild 23" descr="rearrangementscenarios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54" y="1245826"/>
            <a:ext cx="6155218" cy="8710410"/>
          </a:xfrm>
          <a:prstGeom prst="rect">
            <a:avLst/>
          </a:prstGeom>
        </p:spPr>
      </p:pic>
      <p:pic>
        <p:nvPicPr>
          <p:cNvPr id="25" name="Bild 24" descr="rearrangementscenarios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54" y="1245826"/>
            <a:ext cx="6155218" cy="8710410"/>
          </a:xfrm>
          <a:prstGeom prst="rect">
            <a:avLst/>
          </a:prstGeom>
        </p:spPr>
      </p:pic>
      <p:pic>
        <p:nvPicPr>
          <p:cNvPr id="43" name="Bild 42" descr="rearrangementscenarios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54" y="1245826"/>
            <a:ext cx="6155218" cy="8710410"/>
          </a:xfrm>
          <a:prstGeom prst="rect">
            <a:avLst/>
          </a:prstGeom>
        </p:spPr>
      </p:pic>
      <p:pic>
        <p:nvPicPr>
          <p:cNvPr id="44" name="Bild 43" descr="rearrangementscenarios.pd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54" y="1245826"/>
            <a:ext cx="6155218" cy="8710410"/>
          </a:xfrm>
          <a:prstGeom prst="rect">
            <a:avLst/>
          </a:prstGeom>
        </p:spPr>
      </p:pic>
      <p:sp>
        <p:nvSpPr>
          <p:cNvPr id="26" name="Textfeld 25"/>
          <p:cNvSpPr txBox="1"/>
          <p:nvPr/>
        </p:nvSpPr>
        <p:spPr>
          <a:xfrm>
            <a:off x="3222470" y="1128687"/>
            <a:ext cx="2706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(</a:t>
            </a:r>
            <a:r>
              <a:rPr lang="en-US" sz="1400" i="1" dirty="0" smtClean="0"/>
              <a:t>based on</a:t>
            </a:r>
            <a:r>
              <a:rPr lang="en-US" sz="1400" dirty="0" smtClean="0"/>
              <a:t>: Braga </a:t>
            </a:r>
            <a:r>
              <a:rPr lang="en-US" sz="1400" dirty="0"/>
              <a:t>&amp; S: </a:t>
            </a:r>
            <a:r>
              <a:rPr lang="en-US" sz="1400" i="1" dirty="0"/>
              <a:t>JCB</a:t>
            </a:r>
            <a:r>
              <a:rPr lang="en-US" sz="1400" dirty="0"/>
              <a:t> </a:t>
            </a:r>
            <a:r>
              <a:rPr lang="en-US" sz="1400" dirty="0" smtClean="0"/>
              <a:t>2010)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89138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57200" y="190482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Hannenhalli-Pevzner</a:t>
            </a:r>
            <a:r>
              <a:rPr lang="en-US" dirty="0" smtClean="0"/>
              <a:t> (HP) model: 2-cut, linear-only, </a:t>
            </a:r>
            <a:r>
              <a:rPr lang="en-US" dirty="0" err="1" smtClean="0"/>
              <a:t>multichromosomal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457201" y="5189948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fact, for A = (</a:t>
            </a:r>
            <a:r>
              <a:rPr lang="en-US" dirty="0" smtClean="0">
                <a:solidFill>
                  <a:srgbClr val="00FF00"/>
                </a:solidFill>
              </a:rPr>
              <a:t>1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0000FF"/>
                </a:solidFill>
              </a:rPr>
              <a:t>3</a:t>
            </a:r>
            <a:r>
              <a:rPr lang="en-US" dirty="0" smtClean="0"/>
              <a:t>,</a:t>
            </a:r>
            <a:r>
              <a:rPr lang="en-US" dirty="0" smtClean="0">
                <a:solidFill>
                  <a:schemeClr val="accent6"/>
                </a:solidFill>
              </a:rPr>
              <a:t>2</a:t>
            </a:r>
            <a:r>
              <a:rPr lang="en-US" dirty="0" smtClean="0"/>
              <a:t>,</a:t>
            </a:r>
            <a:r>
              <a:rPr lang="en-US" dirty="0">
                <a:solidFill>
                  <a:srgbClr val="FF00FF"/>
                </a:solidFill>
              </a:rPr>
              <a:t>4</a:t>
            </a:r>
            <a:r>
              <a:rPr lang="en-US" dirty="0" smtClean="0"/>
              <a:t>) and B = (</a:t>
            </a:r>
            <a:r>
              <a:rPr lang="en-US" dirty="0" smtClean="0">
                <a:solidFill>
                  <a:srgbClr val="00FF00"/>
                </a:solidFill>
              </a:rPr>
              <a:t>1</a:t>
            </a:r>
            <a:r>
              <a:rPr lang="en-US" dirty="0" smtClean="0"/>
              <a:t>,</a:t>
            </a:r>
            <a:r>
              <a:rPr lang="en-US" dirty="0" smtClean="0">
                <a:solidFill>
                  <a:schemeClr val="accent6"/>
                </a:solidFill>
              </a:rPr>
              <a:t>2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0000FF"/>
                </a:solidFill>
              </a:rPr>
              <a:t>3</a:t>
            </a:r>
            <a:r>
              <a:rPr lang="en-US" dirty="0" smtClean="0"/>
              <a:t>,</a:t>
            </a:r>
            <a:r>
              <a:rPr lang="en-US" dirty="0">
                <a:solidFill>
                  <a:srgbClr val="FF00FF"/>
                </a:solidFill>
              </a:rPr>
              <a:t>4</a:t>
            </a:r>
            <a:r>
              <a:rPr lang="en-US" dirty="0" smtClean="0"/>
              <a:t>) we have </a:t>
            </a:r>
            <a:r>
              <a:rPr lang="en-US" i="1" dirty="0" err="1"/>
              <a:t>d</a:t>
            </a:r>
            <a:r>
              <a:rPr lang="en-US" i="1" baseline="30000" dirty="0" err="1"/>
              <a:t>DCJ</a:t>
            </a:r>
            <a:r>
              <a:rPr lang="en-US" dirty="0"/>
              <a:t>(</a:t>
            </a:r>
            <a:r>
              <a:rPr lang="en-US" i="1" dirty="0"/>
              <a:t>A</a:t>
            </a:r>
            <a:r>
              <a:rPr lang="en-US" dirty="0"/>
              <a:t>,</a:t>
            </a:r>
            <a:r>
              <a:rPr lang="en-US" i="1" dirty="0"/>
              <a:t>B</a:t>
            </a:r>
            <a:r>
              <a:rPr lang="en-US" dirty="0"/>
              <a:t>) </a:t>
            </a:r>
            <a:r>
              <a:rPr lang="en-US" dirty="0" smtClean="0"/>
              <a:t>= 2 &lt; 3 = </a:t>
            </a:r>
            <a:r>
              <a:rPr lang="en-US" i="1" dirty="0" err="1" smtClean="0"/>
              <a:t>d</a:t>
            </a:r>
            <a:r>
              <a:rPr lang="en-US" i="1" baseline="30000" dirty="0" err="1" smtClean="0"/>
              <a:t>HP</a:t>
            </a:r>
            <a:r>
              <a:rPr lang="en-US" dirty="0"/>
              <a:t>(</a:t>
            </a:r>
            <a:r>
              <a:rPr lang="en-US" i="1" dirty="0"/>
              <a:t>A</a:t>
            </a:r>
            <a:r>
              <a:rPr lang="en-US" dirty="0"/>
              <a:t>,</a:t>
            </a:r>
            <a:r>
              <a:rPr lang="en-US" i="1" dirty="0"/>
              <a:t>B</a:t>
            </a:r>
            <a:r>
              <a:rPr lang="en-US" dirty="0" smtClean="0"/>
              <a:t>).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457200" y="2912346"/>
            <a:ext cx="3352930" cy="144655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Observation:</a:t>
            </a:r>
          </a:p>
          <a:p>
            <a:r>
              <a:rPr lang="en-US" dirty="0" smtClean="0"/>
              <a:t>For two linear genomes </a:t>
            </a:r>
            <a:r>
              <a:rPr lang="en-US" i="1" dirty="0" smtClean="0"/>
              <a:t>A</a:t>
            </a:r>
            <a:r>
              <a:rPr lang="en-US" dirty="0" smtClean="0"/>
              <a:t> and </a:t>
            </a:r>
            <a:r>
              <a:rPr lang="en-US" i="1" dirty="0" smtClean="0"/>
              <a:t>B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we have that</a:t>
            </a:r>
          </a:p>
          <a:p>
            <a:endParaRPr lang="en-US" sz="800" dirty="0"/>
          </a:p>
          <a:p>
            <a:r>
              <a:rPr lang="en-US" dirty="0" smtClean="0"/>
              <a:t>	    </a:t>
            </a:r>
            <a:r>
              <a:rPr lang="en-US" i="1" dirty="0" err="1" smtClean="0"/>
              <a:t>d</a:t>
            </a:r>
            <a:r>
              <a:rPr lang="en-US" i="1" baseline="30000" dirty="0" err="1" smtClean="0"/>
              <a:t>DCJ</a:t>
            </a:r>
            <a:r>
              <a:rPr lang="en-US" dirty="0" smtClean="0"/>
              <a:t>(</a:t>
            </a:r>
            <a:r>
              <a:rPr lang="en-US" i="1" dirty="0" smtClean="0"/>
              <a:t>A</a:t>
            </a:r>
            <a:r>
              <a:rPr lang="en-US" dirty="0" smtClean="0"/>
              <a:t>,</a:t>
            </a:r>
            <a:r>
              <a:rPr lang="en-US" i="1" dirty="0" smtClean="0"/>
              <a:t>B</a:t>
            </a:r>
            <a:r>
              <a:rPr lang="en-US" dirty="0" smtClean="0"/>
              <a:t>)  ≤  </a:t>
            </a:r>
            <a:r>
              <a:rPr lang="en-US" i="1" dirty="0" err="1" smtClean="0"/>
              <a:t>d</a:t>
            </a:r>
            <a:r>
              <a:rPr lang="en-US" i="1" baseline="30000" dirty="0" err="1" smtClean="0"/>
              <a:t>HP</a:t>
            </a:r>
            <a:r>
              <a:rPr lang="en-US" dirty="0" smtClean="0"/>
              <a:t>(</a:t>
            </a:r>
            <a:r>
              <a:rPr lang="en-US" i="1" dirty="0" smtClean="0"/>
              <a:t>A</a:t>
            </a:r>
            <a:r>
              <a:rPr lang="en-US" dirty="0" smtClean="0"/>
              <a:t>,</a:t>
            </a:r>
            <a:r>
              <a:rPr lang="en-US" i="1" dirty="0" smtClean="0"/>
              <a:t>B</a:t>
            </a:r>
            <a:r>
              <a:rPr lang="en-US" dirty="0" smtClean="0"/>
              <a:t>)</a:t>
            </a:r>
          </a:p>
          <a:p>
            <a:endParaRPr lang="en-US" sz="800" dirty="0"/>
          </a:p>
        </p:txBody>
      </p:sp>
      <p:pic>
        <p:nvPicPr>
          <p:cNvPr id="7" name="Bild 6" descr="strongerexampl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1" b="79329"/>
          <a:stretch/>
        </p:blipFill>
        <p:spPr>
          <a:xfrm>
            <a:off x="656649" y="5653259"/>
            <a:ext cx="7386959" cy="1030413"/>
          </a:xfrm>
          <a:prstGeom prst="rect">
            <a:avLst/>
          </a:prstGeom>
        </p:spPr>
      </p:pic>
      <p:pic>
        <p:nvPicPr>
          <p:cNvPr id="5" name="Bild 4" descr="cub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411" y="2287500"/>
            <a:ext cx="4846211" cy="6858000"/>
          </a:xfrm>
          <a:prstGeom prst="rect">
            <a:avLst/>
          </a:prstGeom>
        </p:spPr>
      </p:pic>
      <p:pic>
        <p:nvPicPr>
          <p:cNvPr id="8" name="Bild 7" descr="cub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411" y="2287500"/>
            <a:ext cx="4846211" cy="6858000"/>
          </a:xfrm>
          <a:prstGeom prst="rect">
            <a:avLst/>
          </a:prstGeom>
        </p:spPr>
      </p:pic>
      <p:pic>
        <p:nvPicPr>
          <p:cNvPr id="9" name="Bild 8" descr="cub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411" y="2287500"/>
            <a:ext cx="4846211" cy="6858000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4. Relation to other models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236879" y="1191407"/>
            <a:ext cx="6677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(</a:t>
            </a:r>
            <a:r>
              <a:rPr lang="en-US" sz="1400" i="1" dirty="0" smtClean="0"/>
              <a:t>based on</a:t>
            </a:r>
            <a:r>
              <a:rPr lang="en-US" sz="1400" dirty="0" smtClean="0"/>
              <a:t>: Bergeron</a:t>
            </a:r>
            <a:r>
              <a:rPr lang="en-US" sz="1400" dirty="0"/>
              <a:t>, </a:t>
            </a:r>
            <a:r>
              <a:rPr lang="en-US" sz="1400" dirty="0" err="1"/>
              <a:t>Medvedev</a:t>
            </a:r>
            <a:r>
              <a:rPr lang="en-US" sz="1400" dirty="0"/>
              <a:t> &amp; S: </a:t>
            </a:r>
            <a:r>
              <a:rPr lang="en-US" sz="1400" i="1" dirty="0"/>
              <a:t>JCB</a:t>
            </a:r>
            <a:r>
              <a:rPr lang="en-US" sz="1400" dirty="0"/>
              <a:t> </a:t>
            </a:r>
            <a:r>
              <a:rPr lang="en-US" sz="1400" dirty="0" smtClean="0"/>
              <a:t>2010; Bergeron, </a:t>
            </a:r>
            <a:r>
              <a:rPr lang="en-US" sz="1400" dirty="0" err="1" smtClean="0"/>
              <a:t>Mixtacki</a:t>
            </a:r>
            <a:r>
              <a:rPr lang="en-US" sz="1400" dirty="0" smtClean="0"/>
              <a:t> &amp; S: </a:t>
            </a:r>
            <a:r>
              <a:rPr lang="en-US" sz="1400" i="1" dirty="0"/>
              <a:t>T</a:t>
            </a:r>
            <a:r>
              <a:rPr lang="en-US" sz="1400" i="1" dirty="0" smtClean="0"/>
              <a:t>CS </a:t>
            </a:r>
            <a:r>
              <a:rPr lang="en-US" sz="1400" dirty="0" smtClean="0"/>
              <a:t>2009)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54626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Relationship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distances</a:t>
            </a:r>
            <a:endParaRPr lang="de-DE" dirty="0"/>
          </a:p>
        </p:txBody>
      </p:sp>
      <p:grpSp>
        <p:nvGrpSpPr>
          <p:cNvPr id="6" name="Gruppierung 5"/>
          <p:cNvGrpSpPr/>
          <p:nvPr/>
        </p:nvGrpSpPr>
        <p:grpSpPr>
          <a:xfrm>
            <a:off x="765096" y="5119601"/>
            <a:ext cx="4148481" cy="755478"/>
            <a:chOff x="457200" y="5427473"/>
            <a:chExt cx="4148481" cy="755478"/>
          </a:xfrm>
        </p:grpSpPr>
        <p:sp>
          <p:nvSpPr>
            <p:cNvPr id="5" name="Textfeld 4"/>
            <p:cNvSpPr txBox="1"/>
            <p:nvPr/>
          </p:nvSpPr>
          <p:spPr>
            <a:xfrm>
              <a:off x="457200" y="5653820"/>
              <a:ext cx="2681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Unexpected asymmetry:</a:t>
              </a:r>
              <a:endParaRPr lang="en-US" dirty="0"/>
            </a:p>
          </p:txBody>
        </p:sp>
        <p:pic>
          <p:nvPicPr>
            <p:cNvPr id="4" name="Bild 3" descr="unexpectedasymmetry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969" b="88984"/>
            <a:stretch/>
          </p:blipFill>
          <p:spPr>
            <a:xfrm>
              <a:off x="2908014" y="5427473"/>
              <a:ext cx="1697667" cy="755478"/>
            </a:xfrm>
            <a:prstGeom prst="rect">
              <a:avLst/>
            </a:prstGeom>
          </p:spPr>
        </p:pic>
      </p:grpSp>
      <p:pic>
        <p:nvPicPr>
          <p:cNvPr id="7" name="Bild 6" descr="cub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916" y="1692226"/>
            <a:ext cx="5452402" cy="7715837"/>
          </a:xfrm>
          <a:prstGeom prst="rect">
            <a:avLst/>
          </a:prstGeom>
        </p:spPr>
      </p:pic>
      <p:pic>
        <p:nvPicPr>
          <p:cNvPr id="8" name="Bild 7" descr="cub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916" y="1692226"/>
            <a:ext cx="5452402" cy="7715837"/>
          </a:xfrm>
          <a:prstGeom prst="rect">
            <a:avLst/>
          </a:prstGeom>
        </p:spPr>
      </p:pic>
      <p:pic>
        <p:nvPicPr>
          <p:cNvPr id="9" name="Bild 8" descr="cub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916" y="1692226"/>
            <a:ext cx="5452402" cy="771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2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457200" y="328211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Sometimes HP needs more steps than DCJ: </a:t>
            </a:r>
            <a:r>
              <a:rPr lang="en-US" i="1" dirty="0" smtClean="0"/>
              <a:t>hurdle</a:t>
            </a:r>
            <a:r>
              <a:rPr lang="en-US" dirty="0" smtClean="0"/>
              <a:t>, </a:t>
            </a:r>
            <a:r>
              <a:rPr lang="en-US" i="1" dirty="0" smtClean="0"/>
              <a:t>fortress</a:t>
            </a:r>
            <a:r>
              <a:rPr lang="en-US" dirty="0" smtClean="0"/>
              <a:t>, </a:t>
            </a:r>
            <a:r>
              <a:rPr lang="en-US" i="1" dirty="0" smtClean="0"/>
              <a:t>knot</a:t>
            </a:r>
            <a:r>
              <a:rPr lang="en-US" dirty="0" smtClean="0"/>
              <a:t>, </a:t>
            </a:r>
            <a:r>
              <a:rPr lang="en-US" i="1" dirty="0" smtClean="0"/>
              <a:t>semi-knot</a:t>
            </a:r>
            <a:r>
              <a:rPr lang="en-US" dirty="0" smtClean="0"/>
              <a:t>, </a:t>
            </a:r>
            <a:r>
              <a:rPr lang="en-US" i="1" dirty="0" smtClean="0"/>
              <a:t>real-knot</a:t>
            </a:r>
            <a:r>
              <a:rPr lang="en-US" dirty="0" smtClean="0"/>
              <a:t>, </a:t>
            </a:r>
            <a:r>
              <a:rPr lang="en-US" i="1" dirty="0" smtClean="0"/>
              <a:t>semi-real-knot</a:t>
            </a:r>
            <a:r>
              <a:rPr lang="en-US" dirty="0" smtClean="0"/>
              <a:t>, </a:t>
            </a:r>
            <a:r>
              <a:rPr lang="en-US" i="1" dirty="0" smtClean="0"/>
              <a:t>weak-fortress-of-real-knots</a:t>
            </a:r>
            <a:r>
              <a:rPr lang="en-US" dirty="0" smtClean="0"/>
              <a:t>, etc.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457200" y="4583084"/>
            <a:ext cx="8229600" cy="892552"/>
          </a:xfrm>
          <a:prstGeom prst="rect">
            <a:avLst/>
          </a:prstGeom>
          <a:noFill/>
          <a:ln w="1905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Can we quantify this relative to DCJ?</a:t>
            </a:r>
          </a:p>
          <a:p>
            <a:endParaRPr lang="en-US" sz="800" dirty="0"/>
          </a:p>
          <a:p>
            <a:r>
              <a:rPr lang="en-US" dirty="0" smtClean="0"/>
              <a:t>						</a:t>
            </a:r>
            <a:r>
              <a:rPr lang="en-US" i="1" dirty="0" err="1" smtClean="0"/>
              <a:t>d</a:t>
            </a:r>
            <a:r>
              <a:rPr lang="en-US" i="1" baseline="30000" dirty="0" err="1" smtClean="0"/>
              <a:t>HP</a:t>
            </a:r>
            <a:r>
              <a:rPr lang="en-US" dirty="0"/>
              <a:t>(</a:t>
            </a:r>
            <a:r>
              <a:rPr lang="en-US" i="1" dirty="0"/>
              <a:t>A</a:t>
            </a:r>
            <a:r>
              <a:rPr lang="en-US" dirty="0"/>
              <a:t>,</a:t>
            </a:r>
            <a:r>
              <a:rPr lang="en-US" i="1" dirty="0"/>
              <a:t>B</a:t>
            </a:r>
            <a:r>
              <a:rPr lang="en-US" dirty="0"/>
              <a:t>) </a:t>
            </a:r>
            <a:r>
              <a:rPr lang="en-US" dirty="0" smtClean="0"/>
              <a:t> =  </a:t>
            </a:r>
            <a:r>
              <a:rPr lang="en-US" i="1" dirty="0" err="1" smtClean="0"/>
              <a:t>d</a:t>
            </a:r>
            <a:r>
              <a:rPr lang="en-US" i="1" baseline="30000" dirty="0" err="1" smtClean="0"/>
              <a:t>DCJ</a:t>
            </a:r>
            <a:r>
              <a:rPr lang="en-US" dirty="0"/>
              <a:t>(</a:t>
            </a:r>
            <a:r>
              <a:rPr lang="en-US" i="1" dirty="0"/>
              <a:t>A</a:t>
            </a:r>
            <a:r>
              <a:rPr lang="en-US" dirty="0"/>
              <a:t>,</a:t>
            </a:r>
            <a:r>
              <a:rPr lang="en-US" i="1" dirty="0" smtClean="0"/>
              <a:t>B) + t</a:t>
            </a:r>
          </a:p>
          <a:p>
            <a:endParaRPr lang="en-US" sz="800" dirty="0"/>
          </a:p>
        </p:txBody>
      </p:sp>
      <p:pic>
        <p:nvPicPr>
          <p:cNvPr id="3" name="Bild 2" descr="strongerexampl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7" b="79329"/>
          <a:stretch/>
        </p:blipFill>
        <p:spPr>
          <a:xfrm>
            <a:off x="485965" y="1795868"/>
            <a:ext cx="7557996" cy="1086476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General HP </a:t>
            </a:r>
            <a:r>
              <a:rPr lang="de-DE" dirty="0" err="1" smtClean="0"/>
              <a:t>distance</a:t>
            </a:r>
            <a:r>
              <a:rPr lang="de-DE" dirty="0" smtClean="0"/>
              <a:t> </a:t>
            </a:r>
            <a:r>
              <a:rPr lang="de-DE" dirty="0" err="1" smtClean="0"/>
              <a:t>problem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6329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General HP </a:t>
            </a:r>
            <a:r>
              <a:rPr lang="de-DE" dirty="0" err="1" smtClean="0"/>
              <a:t>distance</a:t>
            </a:r>
            <a:r>
              <a:rPr lang="de-DE" dirty="0" smtClean="0"/>
              <a:t> </a:t>
            </a:r>
            <a:r>
              <a:rPr lang="de-DE" dirty="0" err="1" smtClean="0"/>
              <a:t>problem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457200" y="3711874"/>
            <a:ext cx="8229600" cy="1169551"/>
          </a:xfrm>
          <a:prstGeom prst="rect">
            <a:avLst/>
          </a:prstGeom>
          <a:noFill/>
          <a:ln w="1905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Theorem:</a:t>
            </a:r>
          </a:p>
          <a:p>
            <a:r>
              <a:rPr lang="en-US" dirty="0" smtClean="0"/>
              <a:t>If </a:t>
            </a:r>
            <a:r>
              <a:rPr lang="en-US" i="1" dirty="0" smtClean="0"/>
              <a:t>t</a:t>
            </a:r>
            <a:r>
              <a:rPr lang="en-US" dirty="0" smtClean="0"/>
              <a:t> is the cost of an optimal cover of </a:t>
            </a:r>
            <a:r>
              <a:rPr lang="en-US" i="1" dirty="0"/>
              <a:t>T’</a:t>
            </a:r>
            <a:r>
              <a:rPr lang="en-US" dirty="0" smtClean="0"/>
              <a:t>, then</a:t>
            </a:r>
          </a:p>
          <a:p>
            <a:endParaRPr lang="en-US" sz="800" dirty="0"/>
          </a:p>
          <a:p>
            <a:r>
              <a:rPr lang="en-US" dirty="0" smtClean="0"/>
              <a:t>							</a:t>
            </a:r>
            <a:r>
              <a:rPr lang="en-US" i="1" dirty="0" err="1" smtClean="0"/>
              <a:t>d</a:t>
            </a:r>
            <a:r>
              <a:rPr lang="en-US" i="1" baseline="30000" dirty="0" err="1" smtClean="0"/>
              <a:t>HP</a:t>
            </a:r>
            <a:r>
              <a:rPr lang="en-US" dirty="0" smtClean="0"/>
              <a:t>(</a:t>
            </a:r>
            <a:r>
              <a:rPr lang="en-US" i="1" dirty="0" smtClean="0"/>
              <a:t>A</a:t>
            </a:r>
            <a:r>
              <a:rPr lang="en-US" dirty="0" smtClean="0"/>
              <a:t>,</a:t>
            </a:r>
            <a:r>
              <a:rPr lang="en-US" i="1" dirty="0" smtClean="0"/>
              <a:t>B</a:t>
            </a:r>
            <a:r>
              <a:rPr lang="en-US" dirty="0" smtClean="0"/>
              <a:t>)  =  </a:t>
            </a:r>
            <a:r>
              <a:rPr lang="en-US" i="1" dirty="0" err="1" smtClean="0"/>
              <a:t>d</a:t>
            </a:r>
            <a:r>
              <a:rPr lang="en-US" i="1" baseline="30000" dirty="0" err="1" smtClean="0"/>
              <a:t>DCJ</a:t>
            </a:r>
            <a:r>
              <a:rPr lang="en-US" dirty="0" smtClean="0"/>
              <a:t>(</a:t>
            </a:r>
            <a:r>
              <a:rPr lang="en-US" i="1" dirty="0" smtClean="0"/>
              <a:t>A</a:t>
            </a:r>
            <a:r>
              <a:rPr lang="en-US" dirty="0" smtClean="0"/>
              <a:t>,</a:t>
            </a:r>
            <a:r>
              <a:rPr lang="en-US" i="1" dirty="0" smtClean="0"/>
              <a:t>B</a:t>
            </a:r>
            <a:r>
              <a:rPr lang="en-US" dirty="0" smtClean="0"/>
              <a:t>) + </a:t>
            </a:r>
            <a:r>
              <a:rPr lang="en-US" i="1" dirty="0" smtClean="0"/>
              <a:t>t</a:t>
            </a:r>
            <a:endParaRPr lang="en-US" dirty="0"/>
          </a:p>
          <a:p>
            <a:endParaRPr lang="en-US" sz="800" dirty="0"/>
          </a:p>
        </p:txBody>
      </p:sp>
      <p:sp>
        <p:nvSpPr>
          <p:cNvPr id="7" name="Textfeld 6"/>
          <p:cNvSpPr txBox="1"/>
          <p:nvPr/>
        </p:nvSpPr>
        <p:spPr>
          <a:xfrm>
            <a:off x="457200" y="5202767"/>
            <a:ext cx="8511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Closed formula for </a:t>
            </a:r>
            <a:r>
              <a:rPr lang="en-US" i="1" dirty="0" smtClean="0">
                <a:solidFill>
                  <a:srgbClr val="0000FF"/>
                </a:solidFill>
              </a:rPr>
              <a:t>t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/>
              <a:t>(</a:t>
            </a:r>
            <a:r>
              <a:rPr lang="en-US" dirty="0" err="1" smtClean="0"/>
              <a:t>Erdős</a:t>
            </a:r>
            <a:r>
              <a:rPr lang="en-US" dirty="0"/>
              <a:t>, </a:t>
            </a:r>
            <a:r>
              <a:rPr lang="en-US" dirty="0" err="1" smtClean="0"/>
              <a:t>Soukup</a:t>
            </a:r>
            <a:r>
              <a:rPr lang="en-US" dirty="0" smtClean="0"/>
              <a:t> &amp; S: </a:t>
            </a:r>
            <a:r>
              <a:rPr lang="en-US" i="1" dirty="0" smtClean="0"/>
              <a:t>Appl. Math. </a:t>
            </a:r>
            <a:r>
              <a:rPr lang="en-US" i="1" dirty="0" err="1" smtClean="0"/>
              <a:t>Lett</a:t>
            </a:r>
            <a:r>
              <a:rPr lang="en-US" i="1" dirty="0" smtClean="0"/>
              <a:t>.</a:t>
            </a:r>
            <a:r>
              <a:rPr lang="en-US" dirty="0" smtClean="0"/>
              <a:t> 2011)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Linear-time algorithm for distance computation </a:t>
            </a:r>
            <a:r>
              <a:rPr lang="en-US" dirty="0" smtClean="0"/>
              <a:t>(Bergeron, </a:t>
            </a:r>
            <a:r>
              <a:rPr lang="en-US" dirty="0" err="1" smtClean="0"/>
              <a:t>Mixtacki</a:t>
            </a:r>
            <a:r>
              <a:rPr lang="en-US" dirty="0" smtClean="0"/>
              <a:t> &amp; S: </a:t>
            </a:r>
            <a:r>
              <a:rPr lang="en-US" i="1" dirty="0" smtClean="0"/>
              <a:t>TCS</a:t>
            </a:r>
            <a:r>
              <a:rPr lang="en-US" dirty="0" smtClean="0"/>
              <a:t> 2009)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Similar result for inversion distance </a:t>
            </a:r>
            <a:r>
              <a:rPr lang="en-US" dirty="0" smtClean="0"/>
              <a:t>(Bergeron, </a:t>
            </a:r>
            <a:r>
              <a:rPr lang="en-US" dirty="0" err="1" smtClean="0"/>
              <a:t>Mixtacki</a:t>
            </a:r>
            <a:r>
              <a:rPr lang="en-US" dirty="0" smtClean="0"/>
              <a:t> &amp; S: </a:t>
            </a:r>
            <a:r>
              <a:rPr lang="en-US" i="1" dirty="0" smtClean="0"/>
              <a:t>Proc. </a:t>
            </a:r>
            <a:r>
              <a:rPr lang="en-US" i="1" dirty="0"/>
              <a:t>o</a:t>
            </a:r>
            <a:r>
              <a:rPr lang="en-US" i="1" dirty="0" smtClean="0"/>
              <a:t>f CPM</a:t>
            </a:r>
            <a:r>
              <a:rPr lang="en-US" dirty="0" smtClean="0"/>
              <a:t> 2004)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Similar result for translocation distance </a:t>
            </a:r>
            <a:r>
              <a:rPr lang="en-US" dirty="0" smtClean="0"/>
              <a:t>(Bergeron, </a:t>
            </a:r>
            <a:r>
              <a:rPr lang="en-US" dirty="0" err="1" smtClean="0"/>
              <a:t>Mixtacki</a:t>
            </a:r>
            <a:r>
              <a:rPr lang="en-US" dirty="0" smtClean="0"/>
              <a:t> &amp; S: </a:t>
            </a:r>
            <a:r>
              <a:rPr lang="en-US" i="1" dirty="0" smtClean="0"/>
              <a:t>JCB</a:t>
            </a:r>
            <a:r>
              <a:rPr lang="en-US" dirty="0" smtClean="0"/>
              <a:t> 2006)</a:t>
            </a:r>
            <a:endParaRPr lang="en-US" dirty="0"/>
          </a:p>
        </p:txBody>
      </p:sp>
      <p:pic>
        <p:nvPicPr>
          <p:cNvPr id="9" name="Bild 8" descr="component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2" b="76163"/>
          <a:stretch/>
        </p:blipFill>
        <p:spPr>
          <a:xfrm>
            <a:off x="1037386" y="2389489"/>
            <a:ext cx="7508681" cy="1188482"/>
          </a:xfrm>
          <a:prstGeom prst="rect">
            <a:avLst/>
          </a:prstGeom>
        </p:spPr>
      </p:pic>
      <p:pic>
        <p:nvPicPr>
          <p:cNvPr id="10" name="Bild 9" descr="componentsgenomes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1" b="82340"/>
          <a:stretch/>
        </p:blipFill>
        <p:spPr>
          <a:xfrm>
            <a:off x="687493" y="1267363"/>
            <a:ext cx="8104795" cy="1337186"/>
          </a:xfrm>
          <a:prstGeom prst="rect">
            <a:avLst/>
          </a:prstGeom>
        </p:spPr>
      </p:pic>
      <p:grpSp>
        <p:nvGrpSpPr>
          <p:cNvPr id="13" name="Gruppierung 12"/>
          <p:cNvGrpSpPr/>
          <p:nvPr/>
        </p:nvGrpSpPr>
        <p:grpSpPr>
          <a:xfrm>
            <a:off x="4716968" y="1166215"/>
            <a:ext cx="3019383" cy="2441995"/>
            <a:chOff x="4716968" y="1166215"/>
            <a:chExt cx="3019383" cy="2441995"/>
          </a:xfrm>
        </p:grpSpPr>
        <p:sp>
          <p:nvSpPr>
            <p:cNvPr id="12" name="Rechteck 11"/>
            <p:cNvSpPr/>
            <p:nvPr/>
          </p:nvSpPr>
          <p:spPr>
            <a:xfrm>
              <a:off x="4716968" y="1166215"/>
              <a:ext cx="3019383" cy="2441995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feld 2"/>
            <p:cNvSpPr txBox="1"/>
            <p:nvPr/>
          </p:nvSpPr>
          <p:spPr>
            <a:xfrm>
              <a:off x="4872507" y="1269879"/>
              <a:ext cx="363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T’</a:t>
              </a:r>
              <a:endParaRPr lang="en-US" dirty="0"/>
            </a:p>
          </p:txBody>
        </p:sp>
      </p:grpSp>
      <p:pic>
        <p:nvPicPr>
          <p:cNvPr id="4" name="Bild 3" descr="tre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42" y="1282837"/>
            <a:ext cx="4846211" cy="6858000"/>
          </a:xfrm>
          <a:prstGeom prst="rect">
            <a:avLst/>
          </a:prstGeom>
        </p:spPr>
      </p:pic>
      <p:pic>
        <p:nvPicPr>
          <p:cNvPr id="5" name="Bild 4" descr="tre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42" y="1282837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5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Restricted</a:t>
            </a:r>
            <a:r>
              <a:rPr lang="de-DE" dirty="0" smtClean="0"/>
              <a:t> DCJ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457199" y="1761438"/>
            <a:ext cx="8229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Original motivation for DCJ (</a:t>
            </a:r>
            <a:r>
              <a:rPr lang="en-US" dirty="0" err="1" smtClean="0"/>
              <a:t>Yancopoulos</a:t>
            </a:r>
            <a:r>
              <a:rPr lang="en-US" dirty="0" smtClean="0"/>
              <a:t>, </a:t>
            </a:r>
            <a:r>
              <a:rPr lang="en-US" dirty="0" err="1" smtClean="0"/>
              <a:t>Attie</a:t>
            </a:r>
            <a:r>
              <a:rPr lang="en-US" dirty="0" smtClean="0"/>
              <a:t> &amp; Friedberg 2005):</a:t>
            </a:r>
            <a:br>
              <a:rPr lang="en-US" dirty="0" smtClean="0"/>
            </a:br>
            <a:r>
              <a:rPr lang="en-US" dirty="0" smtClean="0"/>
              <a:t>block interchange in 2 steps (instead of 3 as in the INV model)</a:t>
            </a:r>
            <a:endParaRPr lang="en-US" dirty="0"/>
          </a:p>
        </p:txBody>
      </p:sp>
      <p:grpSp>
        <p:nvGrpSpPr>
          <p:cNvPr id="3" name="Gruppierung 2"/>
          <p:cNvGrpSpPr/>
          <p:nvPr/>
        </p:nvGrpSpPr>
        <p:grpSpPr>
          <a:xfrm>
            <a:off x="457199" y="4891129"/>
            <a:ext cx="8232776" cy="1568052"/>
            <a:chOff x="457199" y="4891129"/>
            <a:chExt cx="8232776" cy="1568052"/>
          </a:xfrm>
        </p:grpSpPr>
        <p:sp>
          <p:nvSpPr>
            <p:cNvPr id="5" name="Textfeld 4"/>
            <p:cNvSpPr txBox="1"/>
            <p:nvPr/>
          </p:nvSpPr>
          <p:spPr>
            <a:xfrm>
              <a:off x="457199" y="4891129"/>
              <a:ext cx="8229601" cy="646331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</a:rPr>
                <a:t>Observation:</a:t>
              </a:r>
            </a:p>
            <a:p>
              <a:r>
                <a:rPr lang="en-US" dirty="0" smtClean="0"/>
                <a:t>We need never more than 1 circular chromosome at a time, </a:t>
              </a:r>
              <a:r>
                <a:rPr lang="en-US" i="1" dirty="0" err="1" smtClean="0"/>
                <a:t>d</a:t>
              </a:r>
              <a:r>
                <a:rPr lang="en-US" i="1" baseline="30000" dirty="0" err="1" smtClean="0"/>
                <a:t>rDCJ</a:t>
              </a:r>
              <a:r>
                <a:rPr lang="en-US" dirty="0" smtClean="0"/>
                <a:t>(</a:t>
              </a:r>
              <a:r>
                <a:rPr lang="en-US" i="1" dirty="0" smtClean="0"/>
                <a:t>A</a:t>
              </a:r>
              <a:r>
                <a:rPr lang="en-US" dirty="0" smtClean="0"/>
                <a:t>,</a:t>
              </a:r>
              <a:r>
                <a:rPr lang="en-US" i="1" dirty="0" smtClean="0"/>
                <a:t>B</a:t>
              </a:r>
              <a:r>
                <a:rPr lang="en-US" dirty="0" smtClean="0"/>
                <a:t>) = </a:t>
              </a:r>
              <a:r>
                <a:rPr lang="en-US" i="1" dirty="0" err="1" smtClean="0"/>
                <a:t>d</a:t>
              </a:r>
              <a:r>
                <a:rPr lang="en-US" i="1" baseline="30000" dirty="0" err="1" smtClean="0"/>
                <a:t>DCJ</a:t>
              </a:r>
              <a:r>
                <a:rPr lang="en-US" dirty="0" smtClean="0"/>
                <a:t>(</a:t>
              </a:r>
              <a:r>
                <a:rPr lang="en-US" i="1" dirty="0" smtClean="0"/>
                <a:t>A</a:t>
              </a:r>
              <a:r>
                <a:rPr lang="en-US" dirty="0" smtClean="0"/>
                <a:t>,</a:t>
              </a:r>
              <a:r>
                <a:rPr lang="en-US" i="1" dirty="0" smtClean="0"/>
                <a:t>B</a:t>
              </a:r>
              <a:r>
                <a:rPr lang="en-US" dirty="0" smtClean="0"/>
                <a:t>).</a:t>
              </a:r>
              <a:endParaRPr lang="en-US" dirty="0"/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460374" y="5812850"/>
              <a:ext cx="8229601" cy="646331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</a:rPr>
                <a:t>Algorithmic results:	</a:t>
              </a:r>
              <a:r>
                <a:rPr lang="en-US" dirty="0" smtClean="0"/>
                <a:t>Distance calculation in </a:t>
              </a:r>
              <a:r>
                <a:rPr lang="en-US" i="1" dirty="0" smtClean="0"/>
                <a:t>O</a:t>
              </a:r>
              <a:r>
                <a:rPr lang="en-US" dirty="0" smtClean="0"/>
                <a:t>(</a:t>
              </a:r>
              <a:r>
                <a:rPr lang="en-US" i="1" dirty="0" smtClean="0"/>
                <a:t>N</a:t>
              </a:r>
              <a:r>
                <a:rPr lang="en-US" dirty="0" smtClean="0"/>
                <a:t>) time</a:t>
              </a:r>
            </a:p>
            <a:p>
              <a:r>
                <a:rPr lang="en-US" dirty="0" smtClean="0"/>
                <a:t>					Sorting in </a:t>
              </a:r>
              <a:r>
                <a:rPr lang="en-US" i="1" dirty="0" smtClean="0"/>
                <a:t>O</a:t>
              </a:r>
              <a:r>
                <a:rPr lang="en-US" dirty="0" smtClean="0"/>
                <a:t>(</a:t>
              </a:r>
              <a:r>
                <a:rPr lang="en-US" i="1" dirty="0" smtClean="0"/>
                <a:t>N</a:t>
              </a:r>
              <a:r>
                <a:rPr lang="en-US" dirty="0" smtClean="0"/>
                <a:t> log </a:t>
              </a:r>
              <a:r>
                <a:rPr lang="en-US" i="1" dirty="0" smtClean="0"/>
                <a:t>N</a:t>
              </a:r>
              <a:r>
                <a:rPr lang="en-US" dirty="0" smtClean="0"/>
                <a:t>) time </a:t>
              </a:r>
              <a:r>
                <a:rPr lang="en-US" dirty="0" smtClean="0">
                  <a:solidFill>
                    <a:srgbClr val="0000FF"/>
                  </a:solidFill>
                </a:rPr>
                <a:t>[lower bound?]</a:t>
              </a:r>
            </a:p>
          </p:txBody>
        </p:sp>
      </p:grpSp>
      <p:pic>
        <p:nvPicPr>
          <p:cNvPr id="7" name="Bild 6" descr="restrictedDCJ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4" b="74683"/>
          <a:stretch/>
        </p:blipFill>
        <p:spPr>
          <a:xfrm>
            <a:off x="1011261" y="2567275"/>
            <a:ext cx="2870719" cy="1736246"/>
          </a:xfrm>
          <a:prstGeom prst="rect">
            <a:avLst/>
          </a:prstGeom>
        </p:spPr>
      </p:pic>
      <p:pic>
        <p:nvPicPr>
          <p:cNvPr id="10" name="Bild 9" descr="restrictedDCJ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6" b="73822"/>
          <a:stretch/>
        </p:blipFill>
        <p:spPr>
          <a:xfrm>
            <a:off x="4484280" y="2567275"/>
            <a:ext cx="2752356" cy="179527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651822" y="1257557"/>
            <a:ext cx="3847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(</a:t>
            </a:r>
            <a:r>
              <a:rPr lang="en-US" sz="1400" i="1" dirty="0" smtClean="0"/>
              <a:t>based on</a:t>
            </a:r>
            <a:r>
              <a:rPr lang="en-US" sz="1400" dirty="0"/>
              <a:t>: </a:t>
            </a:r>
            <a:r>
              <a:rPr lang="en-US" sz="1400" dirty="0" err="1" smtClean="0"/>
              <a:t>Kováč</a:t>
            </a:r>
            <a:r>
              <a:rPr lang="en-US" sz="1400" dirty="0" smtClean="0"/>
              <a:t>, Warren, Braga &amp; S: </a:t>
            </a:r>
            <a:r>
              <a:rPr lang="en-US" sz="1400" i="1" dirty="0" smtClean="0"/>
              <a:t>JCB</a:t>
            </a:r>
            <a:r>
              <a:rPr lang="en-US" sz="1400" dirty="0" smtClean="0"/>
              <a:t> 2011)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00011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Software: </a:t>
            </a:r>
            <a:r>
              <a:rPr lang="de-DE" dirty="0" err="1" smtClean="0"/>
              <a:t>UNIMoG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2949222" y="3612444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Screenshot: </a:t>
            </a:r>
            <a:r>
              <a:rPr lang="en-US" dirty="0" err="1" smtClean="0"/>
              <a:t>unimog</a:t>
            </a:r>
            <a:endParaRPr lang="en-US" dirty="0"/>
          </a:p>
        </p:txBody>
      </p:sp>
      <p:pic>
        <p:nvPicPr>
          <p:cNvPr id="1025" name="Picture 1" descr="UniMoG-FinalExample+ins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28106"/>
            <a:ext cx="8277402" cy="4740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529615" y="6389891"/>
            <a:ext cx="6100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(</a:t>
            </a:r>
            <a:r>
              <a:rPr lang="en-US" sz="1400" dirty="0" err="1" smtClean="0"/>
              <a:t>Hilker</a:t>
            </a:r>
            <a:r>
              <a:rPr lang="en-US" sz="1400" dirty="0" smtClean="0"/>
              <a:t> </a:t>
            </a:r>
            <a:r>
              <a:rPr lang="en-US" sz="1400" i="1" dirty="0" smtClean="0"/>
              <a:t>et al.</a:t>
            </a:r>
            <a:r>
              <a:rPr lang="en-US" sz="1400" dirty="0" smtClean="0"/>
              <a:t>: </a:t>
            </a:r>
            <a:r>
              <a:rPr lang="en-US" sz="1400" i="1" dirty="0" smtClean="0"/>
              <a:t>Bioinformatics</a:t>
            </a:r>
            <a:r>
              <a:rPr lang="en-US" sz="1400" dirty="0" smtClean="0"/>
              <a:t> 2012; http</a:t>
            </a:r>
            <a:r>
              <a:rPr lang="en-US" sz="1400" dirty="0"/>
              <a:t>://</a:t>
            </a:r>
            <a:r>
              <a:rPr lang="en-US" sz="1400" dirty="0" err="1"/>
              <a:t>bibiserv.techfak.uni-bielefeld.de</a:t>
            </a:r>
            <a:r>
              <a:rPr lang="en-US" sz="1400" dirty="0"/>
              <a:t>/</a:t>
            </a:r>
            <a:r>
              <a:rPr lang="en-US" sz="1400" dirty="0" err="1" smtClean="0"/>
              <a:t>dcj</a:t>
            </a:r>
            <a:r>
              <a:rPr lang="en-US" sz="1400" dirty="0" smtClean="0"/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58694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Further </a:t>
            </a:r>
            <a:r>
              <a:rPr lang="de-DE" dirty="0" err="1" smtClean="0"/>
              <a:t>applications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DCJ </a:t>
            </a:r>
            <a:r>
              <a:rPr lang="de-DE" dirty="0" err="1" smtClean="0"/>
              <a:t>model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457200" y="1820333"/>
            <a:ext cx="8559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Estimating the true evolutionary distance:</a:t>
            </a:r>
          </a:p>
          <a:p>
            <a:r>
              <a:rPr lang="en-US" dirty="0" smtClean="0"/>
              <a:t>Lin &amp; </a:t>
            </a:r>
            <a:r>
              <a:rPr lang="en-US" dirty="0" err="1" smtClean="0"/>
              <a:t>Moret</a:t>
            </a:r>
            <a:r>
              <a:rPr lang="en-US" dirty="0" smtClean="0"/>
              <a:t> 2008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008000"/>
                </a:solidFill>
              </a:rPr>
              <a:t>Perfect rearrangement:</a:t>
            </a:r>
          </a:p>
          <a:p>
            <a:r>
              <a:rPr lang="en-US" dirty="0" err="1" smtClean="0"/>
              <a:t>Bérard</a:t>
            </a:r>
            <a:r>
              <a:rPr lang="en-US" dirty="0" smtClean="0"/>
              <a:t>, </a:t>
            </a:r>
            <a:r>
              <a:rPr lang="en-US" dirty="0"/>
              <a:t>Chateau, </a:t>
            </a:r>
            <a:r>
              <a:rPr lang="en-US" dirty="0" err="1"/>
              <a:t>Chauve</a:t>
            </a:r>
            <a:r>
              <a:rPr lang="en-US" dirty="0"/>
              <a:t>, Paul, </a:t>
            </a:r>
            <a:r>
              <a:rPr lang="en-US" dirty="0" err="1" smtClean="0"/>
              <a:t>Tannier</a:t>
            </a:r>
            <a:r>
              <a:rPr lang="en-US" dirty="0" smtClean="0"/>
              <a:t> 2008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8000"/>
                </a:solidFill>
              </a:rPr>
              <a:t>Genome halving:</a:t>
            </a:r>
          </a:p>
          <a:p>
            <a:r>
              <a:rPr lang="en-US" dirty="0"/>
              <a:t>Warren &amp; </a:t>
            </a:r>
            <a:r>
              <a:rPr lang="en-US" dirty="0" err="1"/>
              <a:t>Sankoff</a:t>
            </a:r>
            <a:r>
              <a:rPr lang="en-US" dirty="0"/>
              <a:t> 2008; </a:t>
            </a:r>
            <a:r>
              <a:rPr lang="en-US" dirty="0" err="1"/>
              <a:t>Mixtacki</a:t>
            </a:r>
            <a:r>
              <a:rPr lang="en-US" dirty="0"/>
              <a:t> </a:t>
            </a:r>
            <a:r>
              <a:rPr lang="en-US" dirty="0" smtClean="0"/>
              <a:t>2008; Thomas, </a:t>
            </a:r>
            <a:r>
              <a:rPr lang="en-US" dirty="0" err="1" smtClean="0"/>
              <a:t>Ouangraoua</a:t>
            </a:r>
            <a:r>
              <a:rPr lang="en-US" dirty="0" smtClean="0"/>
              <a:t> &amp; </a:t>
            </a:r>
            <a:r>
              <a:rPr lang="en-US" dirty="0" err="1" smtClean="0"/>
              <a:t>Varré</a:t>
            </a:r>
            <a:r>
              <a:rPr lang="en-US" dirty="0" smtClean="0"/>
              <a:t> 2012</a:t>
            </a:r>
            <a:endParaRPr lang="en-US" dirty="0"/>
          </a:p>
          <a:p>
            <a:endParaRPr lang="en-US" dirty="0" smtClean="0"/>
          </a:p>
          <a:p>
            <a:r>
              <a:rPr lang="en-US" b="1" dirty="0">
                <a:solidFill>
                  <a:srgbClr val="008000"/>
                </a:solidFill>
              </a:rPr>
              <a:t>DCJ Median:</a:t>
            </a:r>
          </a:p>
          <a:p>
            <a:r>
              <a:rPr lang="en-US" dirty="0" err="1"/>
              <a:t>Xu</a:t>
            </a:r>
            <a:r>
              <a:rPr lang="en-US" dirty="0"/>
              <a:t> &amp; </a:t>
            </a:r>
            <a:r>
              <a:rPr lang="en-US" dirty="0" err="1"/>
              <a:t>Sankoff</a:t>
            </a:r>
            <a:r>
              <a:rPr lang="en-US" dirty="0"/>
              <a:t> 2008; </a:t>
            </a:r>
            <a:r>
              <a:rPr lang="en-US" dirty="0" err="1"/>
              <a:t>Lenne</a:t>
            </a:r>
            <a:r>
              <a:rPr lang="en-US" dirty="0"/>
              <a:t> </a:t>
            </a:r>
            <a:r>
              <a:rPr lang="en-US" i="1" dirty="0"/>
              <a:t>et al.</a:t>
            </a:r>
            <a:r>
              <a:rPr lang="en-US" dirty="0"/>
              <a:t> 2008; Zhang, Arndt &amp; Tang </a:t>
            </a:r>
            <a:r>
              <a:rPr lang="en-US" dirty="0" smtClean="0"/>
              <a:t>2009; </a:t>
            </a:r>
            <a:r>
              <a:rPr lang="en-US" dirty="0" err="1"/>
              <a:t>Xu</a:t>
            </a:r>
            <a:r>
              <a:rPr lang="en-US" dirty="0"/>
              <a:t> </a:t>
            </a:r>
            <a:r>
              <a:rPr lang="en-US" dirty="0" smtClean="0"/>
              <a:t>2009; </a:t>
            </a:r>
            <a:r>
              <a:rPr lang="en-US" dirty="0" err="1" smtClean="0"/>
              <a:t>Aganezov</a:t>
            </a:r>
            <a:r>
              <a:rPr lang="en-US" dirty="0" smtClean="0"/>
              <a:t> &amp; </a:t>
            </a:r>
            <a:r>
              <a:rPr lang="en-US" dirty="0" err="1" smtClean="0"/>
              <a:t>Alekseyev</a:t>
            </a:r>
            <a:r>
              <a:rPr lang="en-US" dirty="0" smtClean="0"/>
              <a:t> 2012; </a:t>
            </a:r>
            <a:r>
              <a:rPr lang="en-US" dirty="0" err="1" smtClean="0"/>
              <a:t>Feijão</a:t>
            </a:r>
            <a:r>
              <a:rPr lang="en-US" dirty="0" smtClean="0"/>
              <a:t> 2015</a:t>
            </a:r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rgbClr val="008000"/>
                </a:solidFill>
              </a:rPr>
              <a:t>Multiple genome rearrangement:</a:t>
            </a:r>
          </a:p>
          <a:p>
            <a:r>
              <a:rPr lang="en-US" dirty="0"/>
              <a:t>Adam &amp; </a:t>
            </a:r>
            <a:r>
              <a:rPr lang="en-US" dirty="0" err="1"/>
              <a:t>Sankoff</a:t>
            </a:r>
            <a:r>
              <a:rPr lang="en-US" dirty="0"/>
              <a:t> 2008; </a:t>
            </a:r>
            <a:r>
              <a:rPr lang="en-US" dirty="0" err="1"/>
              <a:t>Kováč</a:t>
            </a:r>
            <a:r>
              <a:rPr lang="en-US" dirty="0"/>
              <a:t>, </a:t>
            </a:r>
            <a:r>
              <a:rPr lang="en-US" dirty="0" err="1"/>
              <a:t>Brejová</a:t>
            </a:r>
            <a:r>
              <a:rPr lang="en-US" dirty="0"/>
              <a:t> &amp; </a:t>
            </a:r>
            <a:r>
              <a:rPr lang="en-US" dirty="0" err="1"/>
              <a:t>Vinař</a:t>
            </a:r>
            <a:r>
              <a:rPr lang="en-US" dirty="0"/>
              <a:t> 2011 </a:t>
            </a:r>
          </a:p>
        </p:txBody>
      </p:sp>
    </p:spTree>
    <p:extLst>
      <p:ext uri="{BB962C8B-B14F-4D97-AF65-F5344CB8AC3E}">
        <p14:creationId xmlns:p14="http://schemas.microsoft.com/office/powerpoint/2010/main" val="4163863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408257" cy="1143000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rgbClr val="0000FF"/>
                </a:solidFill>
              </a:rPr>
              <a:t>5. </a:t>
            </a:r>
            <a:r>
              <a:rPr lang="de-DE" dirty="0" err="1" smtClean="0">
                <a:solidFill>
                  <a:srgbClr val="0000FF"/>
                </a:solidFill>
              </a:rPr>
              <a:t>Insertions</a:t>
            </a:r>
            <a:r>
              <a:rPr lang="de-DE" dirty="0" smtClean="0">
                <a:solidFill>
                  <a:srgbClr val="0000FF"/>
                </a:solidFill>
              </a:rPr>
              <a:t>, </a:t>
            </a:r>
            <a:r>
              <a:rPr lang="de-DE" dirty="0" err="1">
                <a:solidFill>
                  <a:srgbClr val="0000FF"/>
                </a:solidFill>
              </a:rPr>
              <a:t>d</a:t>
            </a:r>
            <a:r>
              <a:rPr lang="de-DE" dirty="0" err="1" smtClean="0">
                <a:solidFill>
                  <a:srgbClr val="0000FF"/>
                </a:solidFill>
              </a:rPr>
              <a:t>eletions</a:t>
            </a:r>
            <a:r>
              <a:rPr lang="de-DE" dirty="0" smtClean="0">
                <a:solidFill>
                  <a:srgbClr val="0000FF"/>
                </a:solidFill>
              </a:rPr>
              <a:t>, </a:t>
            </a:r>
            <a:r>
              <a:rPr lang="de-DE" dirty="0" err="1">
                <a:solidFill>
                  <a:srgbClr val="0000FF"/>
                </a:solidFill>
              </a:rPr>
              <a:t>s</a:t>
            </a:r>
            <a:r>
              <a:rPr lang="de-DE" dirty="0" err="1" smtClean="0">
                <a:solidFill>
                  <a:srgbClr val="0000FF"/>
                </a:solidFill>
              </a:rPr>
              <a:t>ubstitutions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57199" y="1962085"/>
            <a:ext cx="8408257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So far: </a:t>
            </a:r>
            <a:r>
              <a:rPr lang="en-US" dirty="0"/>
              <a:t>O</a:t>
            </a:r>
            <a:r>
              <a:rPr lang="en-US" dirty="0" smtClean="0"/>
              <a:t>nly organizational operations</a:t>
            </a:r>
            <a:endParaRPr lang="en-US" dirty="0"/>
          </a:p>
          <a:p>
            <a:endParaRPr lang="en-US" dirty="0"/>
          </a:p>
          <a:p>
            <a:r>
              <a:rPr lang="en-US" b="1" dirty="0" smtClean="0">
                <a:solidFill>
                  <a:srgbClr val="0000FF"/>
                </a:solidFill>
              </a:rPr>
              <a:t>Now: </a:t>
            </a:r>
            <a:r>
              <a:rPr lang="en-US" dirty="0" smtClean="0"/>
              <a:t>Mixture of organizational and content-modifying operations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smtClean="0">
                <a:solidFill>
                  <a:srgbClr val="008000"/>
                </a:solidFill>
              </a:rPr>
              <a:t>History:</a:t>
            </a:r>
            <a:endParaRPr lang="en-US" b="1" dirty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Inversions + </a:t>
            </a:r>
            <a:r>
              <a:rPr lang="en-US" dirty="0" err="1" smtClean="0">
                <a:solidFill>
                  <a:srgbClr val="0000FF"/>
                </a:solidFill>
              </a:rPr>
              <a:t>indels</a:t>
            </a:r>
            <a:r>
              <a:rPr lang="en-US" dirty="0" smtClean="0">
                <a:solidFill>
                  <a:srgbClr val="0000FF"/>
                </a:solidFill>
              </a:rPr>
              <a:t>: </a:t>
            </a:r>
            <a:r>
              <a:rPr lang="en-US" dirty="0"/>
              <a:t>El-</a:t>
            </a:r>
            <a:r>
              <a:rPr lang="en-US" dirty="0" err="1"/>
              <a:t>Mabrouk</a:t>
            </a:r>
            <a:r>
              <a:rPr lang="en-US" dirty="0"/>
              <a:t> 2001; </a:t>
            </a:r>
            <a:r>
              <a:rPr lang="en-US" dirty="0" err="1"/>
              <a:t>Marron</a:t>
            </a:r>
            <a:r>
              <a:rPr lang="en-US" dirty="0"/>
              <a:t>, Swenson &amp; </a:t>
            </a:r>
            <a:r>
              <a:rPr lang="en-US" dirty="0" err="1"/>
              <a:t>Moret</a:t>
            </a:r>
            <a:r>
              <a:rPr lang="en-US" dirty="0"/>
              <a:t> </a:t>
            </a:r>
            <a:r>
              <a:rPr lang="en-US" dirty="0" smtClean="0"/>
              <a:t>2004; Willing, </a:t>
            </a:r>
            <a:r>
              <a:rPr lang="en-US" dirty="0" err="1" smtClean="0"/>
              <a:t>Zaccaria</a:t>
            </a:r>
            <a:r>
              <a:rPr lang="en-US" dirty="0" smtClean="0"/>
              <a:t>, Braga &amp; S 2013, Willing 2017 </a:t>
            </a:r>
            <a:endParaRPr lang="en-US" dirty="0"/>
          </a:p>
          <a:p>
            <a:endParaRPr lang="en-US" dirty="0"/>
          </a:p>
          <a:p>
            <a:r>
              <a:rPr lang="en-US" b="1" dirty="0" smtClean="0">
                <a:solidFill>
                  <a:srgbClr val="008000"/>
                </a:solidFill>
              </a:rPr>
              <a:t>Here: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DCJ + </a:t>
            </a:r>
            <a:r>
              <a:rPr lang="en-US" dirty="0" err="1" smtClean="0">
                <a:solidFill>
                  <a:srgbClr val="0000FF"/>
                </a:solidFill>
              </a:rPr>
              <a:t>indels</a:t>
            </a:r>
            <a:r>
              <a:rPr lang="en-US" dirty="0" smtClean="0">
                <a:solidFill>
                  <a:srgbClr val="0000FF"/>
                </a:solidFill>
              </a:rPr>
              <a:t>: </a:t>
            </a:r>
            <a:r>
              <a:rPr lang="en-US" dirty="0" err="1" smtClean="0"/>
              <a:t>Yancopoulos</a:t>
            </a:r>
            <a:r>
              <a:rPr lang="en-US" dirty="0" smtClean="0"/>
              <a:t> &amp; Friedberg 2008</a:t>
            </a:r>
            <a:r>
              <a:rPr lang="en-US" dirty="0"/>
              <a:t>;</a:t>
            </a:r>
            <a:r>
              <a:rPr lang="en-US" dirty="0" smtClean="0"/>
              <a:t> Braga, Willing &amp; </a:t>
            </a:r>
            <a:r>
              <a:rPr lang="en-US" dirty="0"/>
              <a:t>S 2010; Braga 2010; Braga, Machado, </a:t>
            </a:r>
            <a:r>
              <a:rPr lang="en-US" dirty="0" err="1"/>
              <a:t>Ribeiro</a:t>
            </a:r>
            <a:r>
              <a:rPr lang="en-US" dirty="0"/>
              <a:t> &amp; S 2011b; Da Silva, Braga, Machado &amp; </a:t>
            </a:r>
            <a:r>
              <a:rPr lang="en-US" dirty="0" err="1"/>
              <a:t>Dantas</a:t>
            </a:r>
            <a:r>
              <a:rPr lang="en-US" dirty="0"/>
              <a:t> 2012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Again, the results in the DCJ model are much simpler than in INV or HP.</a:t>
            </a:r>
            <a:endParaRPr lang="en-US" dirty="0"/>
          </a:p>
          <a:p>
            <a:r>
              <a:rPr lang="en-US" dirty="0" smtClean="0"/>
              <a:t>But we also run into modeling questions, as we will see later.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2949972" y="1257557"/>
            <a:ext cx="3251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(</a:t>
            </a:r>
            <a:r>
              <a:rPr lang="en-US" sz="1400" i="1" dirty="0" smtClean="0"/>
              <a:t>based on</a:t>
            </a:r>
            <a:r>
              <a:rPr lang="en-US" sz="1400" dirty="0" smtClean="0"/>
              <a:t>: Braga, Willing &amp; S, </a:t>
            </a:r>
            <a:r>
              <a:rPr lang="en-US" sz="1400" i="1" dirty="0" smtClean="0"/>
              <a:t>JCB </a:t>
            </a:r>
            <a:r>
              <a:rPr lang="en-US" sz="1400" dirty="0" smtClean="0"/>
              <a:t>2011)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79022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00FF"/>
                </a:solidFill>
              </a:rPr>
              <a:t>1. Genome </a:t>
            </a:r>
            <a:r>
              <a:rPr lang="en-US" dirty="0">
                <a:solidFill>
                  <a:srgbClr val="0000FF"/>
                </a:solidFill>
              </a:rPr>
              <a:t>e</a:t>
            </a:r>
            <a:r>
              <a:rPr lang="en-US" dirty="0" smtClean="0">
                <a:solidFill>
                  <a:srgbClr val="0000FF"/>
                </a:solidFill>
              </a:rPr>
              <a:t>volution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58724" y="1616771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Species change over time.</a:t>
            </a:r>
          </a:p>
        </p:txBody>
      </p:sp>
      <p:cxnSp>
        <p:nvCxnSpPr>
          <p:cNvPr id="15" name="Gerade Verbindung mit Pfeil 14"/>
          <p:cNvCxnSpPr/>
          <p:nvPr/>
        </p:nvCxnSpPr>
        <p:spPr>
          <a:xfrm flipH="1">
            <a:off x="2677876" y="3795047"/>
            <a:ext cx="845218" cy="8979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uppierung 20"/>
          <p:cNvGrpSpPr/>
          <p:nvPr/>
        </p:nvGrpSpPr>
        <p:grpSpPr>
          <a:xfrm>
            <a:off x="5166863" y="3568700"/>
            <a:ext cx="2829523" cy="3289300"/>
            <a:chOff x="5166863" y="3568700"/>
            <a:chExt cx="2829523" cy="3289300"/>
          </a:xfrm>
        </p:grpSpPr>
        <p:pic>
          <p:nvPicPr>
            <p:cNvPr id="12" name="Bild 11" descr="images-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2586" y="3568700"/>
              <a:ext cx="2463800" cy="3289300"/>
            </a:xfrm>
            <a:prstGeom prst="rect">
              <a:avLst/>
            </a:prstGeom>
          </p:spPr>
        </p:pic>
        <p:cxnSp>
          <p:nvCxnSpPr>
            <p:cNvPr id="19" name="Gerade Verbindung mit Pfeil 18"/>
            <p:cNvCxnSpPr/>
            <p:nvPr/>
          </p:nvCxnSpPr>
          <p:spPr>
            <a:xfrm>
              <a:off x="5166863" y="3882211"/>
              <a:ext cx="653816" cy="79476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Bild 3" descr="where-is-the-easter-bunny-151864765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635" y="2193829"/>
            <a:ext cx="1975756" cy="1552380"/>
          </a:xfrm>
          <a:prstGeom prst="rect">
            <a:avLst/>
          </a:prstGeom>
        </p:spPr>
      </p:pic>
      <p:pic>
        <p:nvPicPr>
          <p:cNvPr id="5" name="Bild 4" descr="10d2e0ae4c29b73e8914de4a9b1e8ac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105" y="4833002"/>
            <a:ext cx="1712671" cy="171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24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Insertion/</a:t>
            </a:r>
            <a:r>
              <a:rPr lang="de-DE" dirty="0" err="1" smtClean="0"/>
              <a:t>Deletion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457200" y="1417638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Extended model: </a:t>
            </a:r>
            <a:r>
              <a:rPr lang="en-US" dirty="0" smtClean="0"/>
              <a:t>Genomes with possibly unequal gene content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Unique blocks: </a:t>
            </a:r>
            <a:r>
              <a:rPr lang="en-US" dirty="0" smtClean="0"/>
              <a:t>Blocks occurring </a:t>
            </a:r>
            <a:r>
              <a:rPr lang="en-US" smtClean="0"/>
              <a:t>in only one </a:t>
            </a:r>
            <a:r>
              <a:rPr lang="en-US" dirty="0" smtClean="0"/>
              <a:t>of the two genomes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457200" y="4518058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DCJ-</a:t>
            </a:r>
            <a:r>
              <a:rPr lang="en-US" b="1" dirty="0" err="1">
                <a:solidFill>
                  <a:srgbClr val="008000"/>
                </a:solidFill>
              </a:rPr>
              <a:t>i</a:t>
            </a:r>
            <a:r>
              <a:rPr lang="en-US" b="1" dirty="0" err="1" smtClean="0">
                <a:solidFill>
                  <a:srgbClr val="008000"/>
                </a:solidFill>
              </a:rPr>
              <a:t>ndel</a:t>
            </a:r>
            <a:r>
              <a:rPr lang="en-US" b="1" dirty="0" smtClean="0">
                <a:solidFill>
                  <a:srgbClr val="008000"/>
                </a:solidFill>
              </a:rPr>
              <a:t> distance:</a:t>
            </a:r>
          </a:p>
          <a:p>
            <a:r>
              <a:rPr lang="en-US" dirty="0" smtClean="0"/>
              <a:t>Given two genomes </a:t>
            </a:r>
            <a:r>
              <a:rPr lang="en-US" i="1" dirty="0" smtClean="0"/>
              <a:t>A</a:t>
            </a:r>
            <a:r>
              <a:rPr lang="en-US" dirty="0" smtClean="0"/>
              <a:t> and </a:t>
            </a:r>
            <a:r>
              <a:rPr lang="en-US" i="1" dirty="0" smtClean="0"/>
              <a:t>B</a:t>
            </a:r>
            <a:r>
              <a:rPr lang="en-US" dirty="0" smtClean="0"/>
              <a:t>, find the minimum number of steps</a:t>
            </a:r>
            <a:br>
              <a:rPr lang="en-US" dirty="0" smtClean="0"/>
            </a:br>
            <a:r>
              <a:rPr lang="en-US" dirty="0" smtClean="0"/>
              <a:t>(DCJ </a:t>
            </a:r>
            <a:r>
              <a:rPr lang="en-US" b="1" dirty="0" smtClean="0"/>
              <a:t>and</a:t>
            </a:r>
            <a:r>
              <a:rPr lang="en-US" dirty="0" smtClean="0"/>
              <a:t> </a:t>
            </a:r>
            <a:r>
              <a:rPr lang="en-US" dirty="0" err="1" smtClean="0"/>
              <a:t>indel</a:t>
            </a:r>
            <a:r>
              <a:rPr lang="en-US" dirty="0" smtClean="0"/>
              <a:t> operations) </a:t>
            </a:r>
            <a:r>
              <a:rPr lang="en-US" i="1" dirty="0" err="1" smtClean="0">
                <a:solidFill>
                  <a:srgbClr val="0000FF"/>
                </a:solidFill>
              </a:rPr>
              <a:t>d</a:t>
            </a:r>
            <a:r>
              <a:rPr lang="en-US" i="1" baseline="30000" dirty="0" err="1" smtClean="0">
                <a:solidFill>
                  <a:srgbClr val="0000FF"/>
                </a:solidFill>
              </a:rPr>
              <a:t>DCJ</a:t>
            </a:r>
            <a:r>
              <a:rPr lang="en-US" i="1" baseline="30000" dirty="0" smtClean="0">
                <a:solidFill>
                  <a:srgbClr val="0000FF"/>
                </a:solidFill>
              </a:rPr>
              <a:t>-id</a:t>
            </a:r>
            <a:r>
              <a:rPr lang="en-US" dirty="0" smtClean="0">
                <a:solidFill>
                  <a:srgbClr val="0000FF"/>
                </a:solidFill>
              </a:rPr>
              <a:t> (</a:t>
            </a:r>
            <a:r>
              <a:rPr lang="en-US" i="1" dirty="0" smtClean="0">
                <a:solidFill>
                  <a:srgbClr val="0000FF"/>
                </a:solidFill>
              </a:rPr>
              <a:t>A</a:t>
            </a:r>
            <a:r>
              <a:rPr lang="en-US" dirty="0" smtClean="0">
                <a:solidFill>
                  <a:srgbClr val="0000FF"/>
                </a:solidFill>
              </a:rPr>
              <a:t>,</a:t>
            </a:r>
            <a:r>
              <a:rPr lang="en-US" i="1" dirty="0" smtClean="0">
                <a:solidFill>
                  <a:srgbClr val="0000FF"/>
                </a:solidFill>
              </a:rPr>
              <a:t>B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  <a:r>
              <a:rPr lang="en-US" dirty="0" smtClean="0"/>
              <a:t> necessary to sort </a:t>
            </a:r>
            <a:r>
              <a:rPr lang="en-US" i="1" dirty="0" smtClean="0"/>
              <a:t>A</a:t>
            </a:r>
            <a:r>
              <a:rPr lang="en-US" dirty="0" smtClean="0"/>
              <a:t> into </a:t>
            </a:r>
            <a:r>
              <a:rPr lang="en-US" i="1" dirty="0" smtClean="0"/>
              <a:t>B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457200" y="585489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We consider: </a:t>
            </a:r>
            <a:r>
              <a:rPr lang="en-US" dirty="0" smtClean="0"/>
              <a:t>cost for 1 insertion = cost for 1 deletion = cost for 1 DCJ</a:t>
            </a:r>
            <a:endParaRPr lang="en-US" dirty="0"/>
          </a:p>
        </p:txBody>
      </p:sp>
      <p:pic>
        <p:nvPicPr>
          <p:cNvPr id="5" name="Bild 4" descr="inde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9" b="64245"/>
          <a:stretch/>
        </p:blipFill>
        <p:spPr>
          <a:xfrm>
            <a:off x="1185458" y="2691012"/>
            <a:ext cx="7721982" cy="182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82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DCJ-</a:t>
            </a:r>
            <a:r>
              <a:rPr lang="de-DE" dirty="0" err="1" smtClean="0"/>
              <a:t>indel</a:t>
            </a:r>
            <a:r>
              <a:rPr lang="de-DE" dirty="0" smtClean="0"/>
              <a:t> </a:t>
            </a:r>
            <a:r>
              <a:rPr lang="de-DE" dirty="0" err="1" smtClean="0"/>
              <a:t>model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457200" y="1733224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Saving </a:t>
            </a:r>
            <a:r>
              <a:rPr lang="en-US" dirty="0" err="1" smtClean="0"/>
              <a:t>indel</a:t>
            </a:r>
            <a:r>
              <a:rPr lang="en-US" dirty="0" smtClean="0"/>
              <a:t> operations: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457200" y="5758935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Group unique blocks during sorting  </a:t>
            </a:r>
            <a:r>
              <a:rPr lang="en-US" dirty="0" smtClean="0">
                <a:sym typeface="Wingdings"/>
              </a:rPr>
              <a:t> </a:t>
            </a:r>
            <a:r>
              <a:rPr lang="en-US" dirty="0" smtClean="0"/>
              <a:t> less </a:t>
            </a:r>
            <a:r>
              <a:rPr lang="en-US" dirty="0" err="1" smtClean="0"/>
              <a:t>indel</a:t>
            </a:r>
            <a:r>
              <a:rPr lang="en-US" dirty="0" smtClean="0"/>
              <a:t> operations</a:t>
            </a:r>
            <a:endParaRPr lang="en-US" dirty="0"/>
          </a:p>
        </p:txBody>
      </p:sp>
      <p:pic>
        <p:nvPicPr>
          <p:cNvPr id="6" name="Bild 5" descr="savingindel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12" y="1733224"/>
            <a:ext cx="6295712" cy="8909227"/>
          </a:xfrm>
          <a:prstGeom prst="rect">
            <a:avLst/>
          </a:prstGeom>
        </p:spPr>
      </p:pic>
      <p:pic>
        <p:nvPicPr>
          <p:cNvPr id="9" name="Bild 8" descr="savingindel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12" y="1733224"/>
            <a:ext cx="6295712" cy="8909227"/>
          </a:xfrm>
          <a:prstGeom prst="rect">
            <a:avLst/>
          </a:prstGeom>
        </p:spPr>
      </p:pic>
      <p:pic>
        <p:nvPicPr>
          <p:cNvPr id="10" name="Bild 9" descr="savingindel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12" y="1733224"/>
            <a:ext cx="6295712" cy="890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537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DCJ-</a:t>
            </a:r>
            <a:r>
              <a:rPr lang="de-DE" dirty="0" err="1"/>
              <a:t>indel</a:t>
            </a:r>
            <a:r>
              <a:rPr lang="de-DE" dirty="0"/>
              <a:t> </a:t>
            </a:r>
            <a:r>
              <a:rPr lang="de-DE" dirty="0" err="1"/>
              <a:t>model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275775" y="1375448"/>
            <a:ext cx="8636314" cy="1200329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R</a:t>
            </a:r>
            <a:r>
              <a:rPr lang="en-US" b="1" dirty="0" smtClean="0">
                <a:solidFill>
                  <a:srgbClr val="008000"/>
                </a:solidFill>
              </a:rPr>
              <a:t>esult:</a:t>
            </a:r>
          </a:p>
          <a:p>
            <a:endParaRPr lang="en-US" b="1" dirty="0">
              <a:solidFill>
                <a:srgbClr val="008000"/>
              </a:solidFill>
            </a:endParaRPr>
          </a:p>
          <a:p>
            <a:endParaRPr lang="en-US" b="1" dirty="0" smtClean="0">
              <a:solidFill>
                <a:srgbClr val="008000"/>
              </a:solidFill>
            </a:endParaRPr>
          </a:p>
          <a:p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76098" y="2876143"/>
            <a:ext cx="8635991" cy="923330"/>
          </a:xfrm>
          <a:prstGeom prst="rect">
            <a:avLst/>
          </a:prstGeom>
          <a:noFill/>
          <a:ln w="1905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Theorem:</a:t>
            </a:r>
          </a:p>
          <a:p>
            <a:r>
              <a:rPr lang="en-US" dirty="0" smtClean="0"/>
              <a:t>Given two genomes </a:t>
            </a:r>
            <a:r>
              <a:rPr lang="en-US" i="1" dirty="0" smtClean="0"/>
              <a:t>A</a:t>
            </a:r>
            <a:r>
              <a:rPr lang="en-US" dirty="0" smtClean="0"/>
              <a:t> and </a:t>
            </a:r>
            <a:r>
              <a:rPr lang="en-US" i="1" dirty="0" smtClean="0"/>
              <a:t>B</a:t>
            </a:r>
            <a:r>
              <a:rPr lang="en-US" dirty="0" smtClean="0"/>
              <a:t>, </a:t>
            </a:r>
            <a:r>
              <a:rPr lang="en-US" i="1" dirty="0" err="1" smtClean="0"/>
              <a:t>d</a:t>
            </a:r>
            <a:r>
              <a:rPr lang="en-US" i="1" baseline="30000" dirty="0" err="1" smtClean="0"/>
              <a:t>DCJ</a:t>
            </a:r>
            <a:r>
              <a:rPr lang="en-US" i="1" baseline="30000" dirty="0" smtClean="0"/>
              <a:t>-id</a:t>
            </a:r>
            <a:r>
              <a:rPr lang="en-US" dirty="0" smtClean="0"/>
              <a:t>(</a:t>
            </a:r>
            <a:r>
              <a:rPr lang="en-US" i="1" dirty="0" smtClean="0"/>
              <a:t>A</a:t>
            </a:r>
            <a:r>
              <a:rPr lang="en-US" dirty="0" smtClean="0"/>
              <a:t>,</a:t>
            </a:r>
            <a:r>
              <a:rPr lang="en-US" i="1" dirty="0" smtClean="0"/>
              <a:t>B</a:t>
            </a:r>
            <a:r>
              <a:rPr lang="en-US" dirty="0" smtClean="0"/>
              <a:t>) and a shortest sorting scenario can be computed in linear time O(|</a:t>
            </a:r>
            <a:r>
              <a:rPr lang="en-US" i="1" dirty="0" smtClean="0"/>
              <a:t>A</a:t>
            </a:r>
            <a:r>
              <a:rPr lang="en-US" dirty="0" smtClean="0"/>
              <a:t>|+|</a:t>
            </a:r>
            <a:r>
              <a:rPr lang="en-US" i="1" dirty="0" smtClean="0"/>
              <a:t>B</a:t>
            </a:r>
            <a:r>
              <a:rPr lang="en-US" dirty="0" smtClean="0"/>
              <a:t>|).</a:t>
            </a:r>
            <a:endParaRPr lang="en-US" dirty="0"/>
          </a:p>
        </p:txBody>
      </p:sp>
      <p:grpSp>
        <p:nvGrpSpPr>
          <p:cNvPr id="17" name="Gruppierung 16"/>
          <p:cNvGrpSpPr/>
          <p:nvPr/>
        </p:nvGrpSpPr>
        <p:grpSpPr>
          <a:xfrm>
            <a:off x="276098" y="4138928"/>
            <a:ext cx="8669376" cy="2445066"/>
            <a:chOff x="276098" y="4138928"/>
            <a:chExt cx="8669376" cy="2445066"/>
          </a:xfrm>
        </p:grpSpPr>
        <p:sp>
          <p:nvSpPr>
            <p:cNvPr id="10" name="Textfeld 9"/>
            <p:cNvSpPr txBox="1"/>
            <p:nvPr/>
          </p:nvSpPr>
          <p:spPr>
            <a:xfrm>
              <a:off x="276098" y="4138928"/>
              <a:ext cx="61735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In fact, </a:t>
              </a:r>
              <a:r>
                <a:rPr lang="en-US" dirty="0" err="1" smtClean="0">
                  <a:solidFill>
                    <a:srgbClr val="0000FF"/>
                  </a:solidFill>
                </a:rPr>
                <a:t>indels</a:t>
              </a:r>
              <a:r>
                <a:rPr lang="en-US" dirty="0" smtClean="0">
                  <a:solidFill>
                    <a:srgbClr val="0000FF"/>
                  </a:solidFill>
                </a:rPr>
                <a:t> can be traded for DCJ operations</a:t>
              </a:r>
              <a:r>
                <a:rPr lang="en-US" dirty="0" smtClean="0"/>
                <a:t>, for example:</a:t>
              </a:r>
              <a:endParaRPr lang="en-US" dirty="0"/>
            </a:p>
          </p:txBody>
        </p:sp>
        <p:pic>
          <p:nvPicPr>
            <p:cNvPr id="12" name="Bild 11" descr="Screen Shot 2012-07-26 at 15.20.13 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098" y="4620227"/>
              <a:ext cx="6289361" cy="1963767"/>
            </a:xfrm>
            <a:prstGeom prst="rect">
              <a:avLst/>
            </a:prstGeom>
          </p:spPr>
        </p:pic>
        <p:pic>
          <p:nvPicPr>
            <p:cNvPr id="14" name="Bild 13" descr="BWS2011-Figure8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6289" y="4463301"/>
              <a:ext cx="2295800" cy="1953443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4451728" y="4977141"/>
              <a:ext cx="1013504" cy="423315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538640" y="4977140"/>
              <a:ext cx="1013504" cy="423315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hteck 7"/>
            <p:cNvSpPr/>
            <p:nvPr/>
          </p:nvSpPr>
          <p:spPr>
            <a:xfrm>
              <a:off x="4592848" y="5541557"/>
              <a:ext cx="756921" cy="230899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hteck 12"/>
            <p:cNvSpPr/>
            <p:nvPr/>
          </p:nvSpPr>
          <p:spPr>
            <a:xfrm>
              <a:off x="5679896" y="5540019"/>
              <a:ext cx="756921" cy="230899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8031074" y="5002793"/>
              <a:ext cx="914400" cy="295031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7954100" y="6155779"/>
              <a:ext cx="914400" cy="295031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Bild 1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933" y="1851246"/>
            <a:ext cx="5798565" cy="61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14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6. On the weight of </a:t>
            </a:r>
            <a:r>
              <a:rPr lang="en-US" dirty="0" err="1" smtClean="0">
                <a:solidFill>
                  <a:srgbClr val="0000FF"/>
                </a:solidFill>
              </a:rPr>
              <a:t>indels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57200" y="2040109"/>
            <a:ext cx="8229600" cy="92333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Observation (</a:t>
            </a:r>
            <a:r>
              <a:rPr lang="en-US" b="1" dirty="0" err="1" smtClean="0">
                <a:solidFill>
                  <a:srgbClr val="008000"/>
                </a:solidFill>
              </a:rPr>
              <a:t>Yancopoulos</a:t>
            </a:r>
            <a:r>
              <a:rPr lang="en-US" b="1" dirty="0" smtClean="0">
                <a:solidFill>
                  <a:srgbClr val="008000"/>
                </a:solidFill>
              </a:rPr>
              <a:t> &amp; Friedberg 2009):</a:t>
            </a:r>
          </a:p>
          <a:p>
            <a:r>
              <a:rPr lang="en-US" dirty="0" smtClean="0"/>
              <a:t>When </a:t>
            </a:r>
            <a:r>
              <a:rPr lang="en-US" dirty="0" err="1" smtClean="0"/>
              <a:t>indel</a:t>
            </a:r>
            <a:r>
              <a:rPr lang="en-US" dirty="0" smtClean="0"/>
              <a:t> operations of multiple blocks are allowed, the triangle inequality may be disrupted.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457200" y="5739143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Question: </a:t>
            </a:r>
            <a:r>
              <a:rPr lang="en-US" dirty="0" smtClean="0"/>
              <a:t>Is there a distance definition that does not disrupt the triangle inequality?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1876791" y="1257557"/>
            <a:ext cx="53978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(</a:t>
            </a:r>
            <a:r>
              <a:rPr lang="en-US" sz="1400" i="1" dirty="0" smtClean="0"/>
              <a:t>based on</a:t>
            </a:r>
            <a:r>
              <a:rPr lang="en-US" sz="1400" dirty="0" smtClean="0"/>
              <a:t>: Braga, Machado, </a:t>
            </a:r>
            <a:r>
              <a:rPr lang="en-US" sz="1400" dirty="0" err="1" smtClean="0"/>
              <a:t>Ribeiro</a:t>
            </a:r>
            <a:r>
              <a:rPr lang="en-US" sz="1400" dirty="0" smtClean="0"/>
              <a:t> &amp; S: </a:t>
            </a:r>
            <a:r>
              <a:rPr lang="en-US" sz="1400" i="1" dirty="0" smtClean="0"/>
              <a:t>BMC </a:t>
            </a:r>
            <a:r>
              <a:rPr lang="en-US" sz="1400" i="1" smtClean="0"/>
              <a:t>Bioinformatics </a:t>
            </a:r>
            <a:r>
              <a:rPr lang="en-US" sz="1400" smtClean="0"/>
              <a:t>2011b)</a:t>
            </a:r>
            <a:endParaRPr lang="en-US" sz="1400" dirty="0"/>
          </a:p>
        </p:txBody>
      </p:sp>
      <p:pic>
        <p:nvPicPr>
          <p:cNvPr id="5" name="Bild 4" descr="triangledisrupt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6" y="2539874"/>
            <a:ext cx="6405406" cy="9064457"/>
          </a:xfrm>
          <a:prstGeom prst="rect">
            <a:avLst/>
          </a:prstGeom>
        </p:spPr>
      </p:pic>
      <p:pic>
        <p:nvPicPr>
          <p:cNvPr id="6" name="Bild 5" descr="triangledisruptio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6" y="2539874"/>
            <a:ext cx="6405406" cy="906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28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A posteriori</a:t>
            </a:r>
            <a:r>
              <a:rPr lang="en-US" dirty="0"/>
              <a:t> </a:t>
            </a:r>
            <a:r>
              <a:rPr lang="en-US" dirty="0" smtClean="0"/>
              <a:t>correction</a:t>
            </a:r>
            <a:endParaRPr lang="en-US" i="1" dirty="0"/>
          </a:p>
        </p:txBody>
      </p:sp>
      <p:grpSp>
        <p:nvGrpSpPr>
          <p:cNvPr id="10" name="Gruppierung 9"/>
          <p:cNvGrpSpPr/>
          <p:nvPr/>
        </p:nvGrpSpPr>
        <p:grpSpPr>
          <a:xfrm>
            <a:off x="457200" y="1517329"/>
            <a:ext cx="8229600" cy="1446550"/>
            <a:chOff x="457200" y="2204097"/>
            <a:chExt cx="8229600" cy="1446550"/>
          </a:xfrm>
        </p:grpSpPr>
        <p:sp>
          <p:nvSpPr>
            <p:cNvPr id="7" name="Textfeld 6"/>
            <p:cNvSpPr txBox="1"/>
            <p:nvPr/>
          </p:nvSpPr>
          <p:spPr>
            <a:xfrm>
              <a:off x="457200" y="2204097"/>
              <a:ext cx="8229600" cy="1446550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</a:rPr>
                <a:t>Lemma:</a:t>
              </a:r>
            </a:p>
            <a:p>
              <a:r>
                <a:rPr lang="en-US" dirty="0" smtClean="0"/>
                <a:t>Applying an </a:t>
              </a:r>
              <a:r>
                <a:rPr lang="en-US" i="1" dirty="0" smtClean="0"/>
                <a:t>a posteriori </a:t>
              </a:r>
              <a:r>
                <a:rPr lang="en-US" dirty="0" smtClean="0"/>
                <a:t>correction, the triangle inequality holds for the function</a:t>
              </a:r>
            </a:p>
            <a:p>
              <a:endParaRPr lang="en-US" sz="800" dirty="0"/>
            </a:p>
            <a:p>
              <a:r>
                <a:rPr lang="cs-CZ" b="1" dirty="0" smtClean="0"/>
                <a:t>				</a:t>
              </a:r>
              <a:r>
                <a:rPr lang="cs-CZ" i="1" dirty="0" err="1" smtClean="0">
                  <a:solidFill>
                    <a:schemeClr val="bg1"/>
                  </a:solidFill>
                </a:rPr>
                <a:t>d</a:t>
              </a:r>
              <a:r>
                <a:rPr lang="cs-CZ" i="1" baseline="30000" dirty="0" err="1" smtClean="0"/>
                <a:t>DCJ</a:t>
              </a:r>
              <a:r>
                <a:rPr lang="cs-CZ" i="1" baseline="30000" dirty="0" smtClean="0"/>
                <a:t>-id</a:t>
              </a:r>
              <a:r>
                <a:rPr lang="cs-CZ" dirty="0" smtClean="0"/>
                <a:t>(</a:t>
              </a:r>
              <a:r>
                <a:rPr lang="cs-CZ" i="1" dirty="0" smtClean="0"/>
                <a:t>A</a:t>
              </a:r>
              <a:r>
                <a:rPr lang="cs-CZ" dirty="0" smtClean="0"/>
                <a:t>,</a:t>
              </a:r>
              <a:r>
                <a:rPr lang="cs-CZ" i="1" dirty="0" smtClean="0"/>
                <a:t>B</a:t>
              </a:r>
              <a:r>
                <a:rPr lang="cs-CZ" dirty="0" smtClean="0"/>
                <a:t>)  =  </a:t>
              </a:r>
              <a:r>
                <a:rPr lang="cs-CZ" i="1" dirty="0" err="1"/>
                <a:t>d</a:t>
              </a:r>
              <a:r>
                <a:rPr lang="cs-CZ" i="1" baseline="30000" dirty="0" err="1"/>
                <a:t>DCJ</a:t>
              </a:r>
              <a:r>
                <a:rPr lang="cs-CZ" i="1" baseline="30000" dirty="0"/>
                <a:t>-id</a:t>
              </a:r>
              <a:r>
                <a:rPr lang="cs-CZ" dirty="0"/>
                <a:t>(</a:t>
              </a:r>
              <a:r>
                <a:rPr lang="cs-CZ" i="1" dirty="0" smtClean="0"/>
                <a:t>A</a:t>
              </a:r>
              <a:r>
                <a:rPr lang="cs-CZ" dirty="0" smtClean="0"/>
                <a:t>,</a:t>
              </a:r>
              <a:r>
                <a:rPr lang="cs-CZ" i="1" dirty="0" smtClean="0"/>
                <a:t>B</a:t>
              </a:r>
              <a:r>
                <a:rPr lang="cs-CZ" dirty="0" smtClean="0"/>
                <a:t>)  </a:t>
              </a:r>
              <a:r>
                <a:rPr lang="cs-CZ" dirty="0"/>
                <a:t>+ </a:t>
              </a:r>
              <a:r>
                <a:rPr lang="cs-CZ" dirty="0" smtClean="0"/>
                <a:t> </a:t>
              </a:r>
              <a:r>
                <a:rPr lang="cs-CZ" i="1" dirty="0" smtClean="0"/>
                <a:t>k</a:t>
              </a:r>
              <a:r>
                <a:rPr lang="cs-CZ" dirty="0" smtClean="0"/>
                <a:t> </a:t>
              </a:r>
              <a:r>
                <a:rPr lang="en-US" sz="1400" dirty="0" smtClean="0"/>
                <a:t>・</a:t>
              </a:r>
              <a:r>
                <a:rPr lang="cs-CZ" dirty="0" smtClean="0"/>
                <a:t> </a:t>
              </a:r>
              <a:r>
                <a:rPr lang="cs-CZ" i="1" dirty="0" smtClean="0"/>
                <a:t>u</a:t>
              </a:r>
              <a:r>
                <a:rPr lang="cs-CZ" dirty="0"/>
                <a:t>(</a:t>
              </a:r>
              <a:r>
                <a:rPr lang="cs-CZ" i="1" dirty="0" smtClean="0"/>
                <a:t>A</a:t>
              </a:r>
              <a:r>
                <a:rPr lang="cs-CZ" dirty="0" smtClean="0"/>
                <a:t>,</a:t>
              </a:r>
              <a:r>
                <a:rPr lang="cs-CZ" i="1" dirty="0" smtClean="0"/>
                <a:t>B</a:t>
              </a:r>
              <a:r>
                <a:rPr lang="cs-CZ" dirty="0" smtClean="0"/>
                <a:t>)</a:t>
              </a:r>
              <a:endParaRPr lang="en-US" dirty="0"/>
            </a:p>
            <a:p>
              <a:endParaRPr lang="en-US" sz="800" dirty="0" smtClean="0"/>
            </a:p>
            <a:p>
              <a:r>
                <a:rPr lang="en-US" dirty="0"/>
                <a:t>a</a:t>
              </a:r>
              <a:r>
                <a:rPr lang="en-US" dirty="0" smtClean="0"/>
                <a:t>nd for any constant </a:t>
              </a:r>
              <a:r>
                <a:rPr lang="en-US" i="1" dirty="0" smtClean="0">
                  <a:solidFill>
                    <a:srgbClr val="0000FF"/>
                  </a:solidFill>
                </a:rPr>
                <a:t>k</a:t>
              </a:r>
              <a:r>
                <a:rPr lang="en-US" dirty="0" smtClean="0">
                  <a:solidFill>
                    <a:srgbClr val="0000FF"/>
                  </a:solidFill>
                </a:rPr>
                <a:t> ≥ 1</a:t>
              </a:r>
              <a:r>
                <a:rPr lang="en-US" dirty="0" smtClean="0"/>
                <a:t>, where </a:t>
              </a:r>
              <a:r>
                <a:rPr lang="en-US" i="1" dirty="0" smtClean="0">
                  <a:solidFill>
                    <a:srgbClr val="0000FF"/>
                  </a:solidFill>
                </a:rPr>
                <a:t>u</a:t>
              </a:r>
              <a:r>
                <a:rPr lang="en-US" dirty="0" smtClean="0">
                  <a:solidFill>
                    <a:srgbClr val="0000FF"/>
                  </a:solidFill>
                </a:rPr>
                <a:t>(</a:t>
              </a:r>
              <a:r>
                <a:rPr lang="en-US" i="1" dirty="0" smtClean="0">
                  <a:solidFill>
                    <a:srgbClr val="0000FF"/>
                  </a:solidFill>
                </a:rPr>
                <a:t>A</a:t>
              </a:r>
              <a:r>
                <a:rPr lang="en-US" dirty="0" smtClean="0">
                  <a:solidFill>
                    <a:srgbClr val="0000FF"/>
                  </a:solidFill>
                </a:rPr>
                <a:t>,</a:t>
              </a:r>
              <a:r>
                <a:rPr lang="en-US" i="1" dirty="0" smtClean="0">
                  <a:solidFill>
                    <a:srgbClr val="0000FF"/>
                  </a:solidFill>
                </a:rPr>
                <a:t>B</a:t>
              </a:r>
              <a:r>
                <a:rPr lang="en-US" dirty="0" smtClean="0">
                  <a:solidFill>
                    <a:srgbClr val="0000FF"/>
                  </a:solidFill>
                </a:rPr>
                <a:t>)</a:t>
              </a:r>
              <a:r>
                <a:rPr lang="en-US" dirty="0" smtClean="0"/>
                <a:t> = # of unique markers in </a:t>
              </a:r>
              <a:r>
                <a:rPr lang="en-US" i="1" dirty="0" smtClean="0"/>
                <a:t>A</a:t>
              </a:r>
              <a:r>
                <a:rPr lang="en-US" dirty="0" smtClean="0"/>
                <a:t> and </a:t>
              </a:r>
              <a:r>
                <a:rPr lang="en-US" i="1" dirty="0" smtClean="0"/>
                <a:t>B</a:t>
              </a:r>
              <a:r>
                <a:rPr lang="en-US" dirty="0" smtClean="0"/>
                <a:t>.</a:t>
              </a:r>
              <a:endParaRPr lang="en-US" dirty="0"/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2285441" y="2869519"/>
              <a:ext cx="5598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d</a:t>
              </a:r>
              <a:r>
                <a:rPr lang="en-US" baseline="-25000" dirty="0" smtClean="0"/>
                <a:t>1,</a:t>
              </a:r>
              <a:r>
                <a:rPr lang="en-US" i="1" baseline="-25000" dirty="0" smtClean="0"/>
                <a:t>k</a:t>
              </a:r>
              <a:endParaRPr lang="en-US" i="1" baseline="-25000" dirty="0"/>
            </a:p>
          </p:txBody>
        </p:sp>
      </p:grpSp>
      <p:sp>
        <p:nvSpPr>
          <p:cNvPr id="5" name="Textfeld 4"/>
          <p:cNvSpPr txBox="1"/>
          <p:nvPr/>
        </p:nvSpPr>
        <p:spPr>
          <a:xfrm>
            <a:off x="457200" y="4903434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Algorithm:</a:t>
            </a:r>
          </a:p>
          <a:p>
            <a:pPr marL="342900" indent="-342900">
              <a:buClr>
                <a:srgbClr val="0000FF"/>
              </a:buClr>
              <a:buAutoNum type="arabicPeriod"/>
            </a:pPr>
            <a:r>
              <a:rPr lang="en-US" dirty="0" smtClean="0"/>
              <a:t>Compute </a:t>
            </a:r>
            <a:r>
              <a:rPr lang="cs-CZ" i="1" dirty="0" err="1"/>
              <a:t>d</a:t>
            </a:r>
            <a:r>
              <a:rPr lang="cs-CZ" i="1" baseline="30000" dirty="0" err="1"/>
              <a:t>DCJ</a:t>
            </a:r>
            <a:r>
              <a:rPr lang="cs-CZ" i="1" baseline="30000" dirty="0"/>
              <a:t>-id</a:t>
            </a:r>
            <a:r>
              <a:rPr lang="cs-CZ" dirty="0"/>
              <a:t>(</a:t>
            </a:r>
            <a:r>
              <a:rPr lang="cs-CZ" i="1" dirty="0"/>
              <a:t>A</a:t>
            </a:r>
            <a:r>
              <a:rPr lang="cs-CZ" dirty="0"/>
              <a:t>,</a:t>
            </a:r>
            <a:r>
              <a:rPr lang="cs-CZ" i="1" dirty="0"/>
              <a:t>B</a:t>
            </a:r>
            <a:r>
              <a:rPr lang="cs-CZ" dirty="0" smtClean="0"/>
              <a:t>) by </a:t>
            </a:r>
            <a:r>
              <a:rPr lang="cs-CZ" dirty="0" err="1" smtClean="0"/>
              <a:t>the</a:t>
            </a:r>
            <a:r>
              <a:rPr lang="cs-CZ" dirty="0" smtClean="0"/>
              <a:t> standard </a:t>
            </a:r>
            <a:r>
              <a:rPr lang="cs-CZ" dirty="0" err="1" smtClean="0"/>
              <a:t>algorithm</a:t>
            </a:r>
            <a:endParaRPr lang="cs-CZ" dirty="0" smtClean="0"/>
          </a:p>
          <a:p>
            <a:pPr marL="342900" indent="-342900">
              <a:buClr>
                <a:srgbClr val="0000FF"/>
              </a:buClr>
              <a:buAutoNum type="arabicPeriod"/>
            </a:pPr>
            <a:r>
              <a:rPr lang="en-US" dirty="0" smtClean="0"/>
              <a:t>Add </a:t>
            </a:r>
            <a:r>
              <a:rPr lang="cs-CZ" i="1" dirty="0"/>
              <a:t>k</a:t>
            </a:r>
            <a:r>
              <a:rPr lang="cs-CZ" dirty="0"/>
              <a:t> </a:t>
            </a:r>
            <a:r>
              <a:rPr lang="en-US" sz="1400" dirty="0"/>
              <a:t>・</a:t>
            </a:r>
            <a:r>
              <a:rPr lang="cs-CZ" dirty="0"/>
              <a:t> </a:t>
            </a:r>
            <a:r>
              <a:rPr lang="en-US" i="1" dirty="0" smtClean="0"/>
              <a:t>u</a:t>
            </a:r>
            <a:r>
              <a:rPr lang="en-US" dirty="0" smtClean="0"/>
              <a:t>(</a:t>
            </a:r>
            <a:r>
              <a:rPr lang="en-US" i="1" dirty="0" smtClean="0"/>
              <a:t>A</a:t>
            </a:r>
            <a:r>
              <a:rPr lang="en-US" dirty="0" smtClean="0"/>
              <a:t>,</a:t>
            </a:r>
            <a:r>
              <a:rPr lang="en-US" i="1" dirty="0" smtClean="0"/>
              <a:t>B</a:t>
            </a:r>
            <a:r>
              <a:rPr lang="en-US" dirty="0" smtClean="0"/>
              <a:t>) to obtain the corrected metric distance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457200" y="6052455"/>
            <a:ext cx="4015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Q</a:t>
            </a:r>
            <a:r>
              <a:rPr lang="en-US" dirty="0" smtClean="0">
                <a:solidFill>
                  <a:srgbClr val="008000"/>
                </a:solidFill>
              </a:rPr>
              <a:t>uestion: </a:t>
            </a:r>
            <a:r>
              <a:rPr lang="en-US" dirty="0" smtClean="0"/>
              <a:t>What is the best choice of </a:t>
            </a:r>
            <a:r>
              <a:rPr lang="en-US" i="1" dirty="0" smtClean="0"/>
              <a:t>k </a:t>
            </a:r>
            <a:r>
              <a:rPr lang="en-US" dirty="0" smtClean="0"/>
              <a:t>?</a:t>
            </a:r>
            <a:endParaRPr lang="en-US" dirty="0"/>
          </a:p>
        </p:txBody>
      </p:sp>
      <p:grpSp>
        <p:nvGrpSpPr>
          <p:cNvPr id="3" name="Gruppierung 2"/>
          <p:cNvGrpSpPr/>
          <p:nvPr/>
        </p:nvGrpSpPr>
        <p:grpSpPr>
          <a:xfrm>
            <a:off x="570799" y="3508944"/>
            <a:ext cx="8046759" cy="985514"/>
            <a:chOff x="570799" y="3560256"/>
            <a:chExt cx="8046759" cy="985514"/>
          </a:xfrm>
        </p:grpSpPr>
        <p:pic>
          <p:nvPicPr>
            <p:cNvPr id="8" name="Bild 7" descr="weighting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39" t="4005" r="24714" b="85973"/>
            <a:stretch/>
          </p:blipFill>
          <p:spPr>
            <a:xfrm>
              <a:off x="570799" y="3560256"/>
              <a:ext cx="3636627" cy="930110"/>
            </a:xfrm>
            <a:prstGeom prst="rect">
              <a:avLst/>
            </a:prstGeom>
          </p:spPr>
        </p:pic>
        <p:pic>
          <p:nvPicPr>
            <p:cNvPr id="11" name="Bild 10" descr="weighting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36" r="12259" b="77446"/>
            <a:stretch/>
          </p:blipFill>
          <p:spPr>
            <a:xfrm>
              <a:off x="3240316" y="3798366"/>
              <a:ext cx="5377242" cy="7474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5964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More plausible </a:t>
            </a:r>
            <a:r>
              <a:rPr lang="de-DE" dirty="0" err="1" smtClean="0"/>
              <a:t>distances</a:t>
            </a:r>
            <a:r>
              <a:rPr lang="de-DE" dirty="0" smtClean="0"/>
              <a:t>?</a:t>
            </a:r>
            <a:endParaRPr lang="de-DE" dirty="0"/>
          </a:p>
        </p:txBody>
      </p:sp>
      <p:pic>
        <p:nvPicPr>
          <p:cNvPr id="3" name="Bild 2" descr="triangledisruption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7" t="11147" r="53417" b="83184"/>
          <a:stretch/>
        </p:blipFill>
        <p:spPr>
          <a:xfrm>
            <a:off x="1438749" y="1927970"/>
            <a:ext cx="2907445" cy="548544"/>
          </a:xfrm>
          <a:prstGeom prst="rect">
            <a:avLst/>
          </a:prstGeom>
        </p:spPr>
      </p:pic>
      <p:pic>
        <p:nvPicPr>
          <p:cNvPr id="4" name="Bild 3" descr="triangledisruption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27" t="11526" r="-5" b="83132"/>
          <a:stretch/>
        </p:blipFill>
        <p:spPr>
          <a:xfrm>
            <a:off x="1426419" y="2543283"/>
            <a:ext cx="2850671" cy="488831"/>
          </a:xfrm>
          <a:prstGeom prst="rect">
            <a:avLst/>
          </a:prstGeom>
        </p:spPr>
      </p:pic>
      <p:grpSp>
        <p:nvGrpSpPr>
          <p:cNvPr id="7" name="Gruppierung 6"/>
          <p:cNvGrpSpPr/>
          <p:nvPr/>
        </p:nvGrpSpPr>
        <p:grpSpPr>
          <a:xfrm>
            <a:off x="5683890" y="4574274"/>
            <a:ext cx="2389835" cy="1990500"/>
            <a:chOff x="5640690" y="4574274"/>
            <a:chExt cx="2389835" cy="1990500"/>
          </a:xfrm>
        </p:grpSpPr>
        <p:grpSp>
          <p:nvGrpSpPr>
            <p:cNvPr id="21" name="Gruppierung 20"/>
            <p:cNvGrpSpPr/>
            <p:nvPr/>
          </p:nvGrpSpPr>
          <p:grpSpPr>
            <a:xfrm>
              <a:off x="5640690" y="4574274"/>
              <a:ext cx="2389835" cy="371958"/>
              <a:chOff x="5378197" y="3656693"/>
              <a:chExt cx="2389835" cy="371958"/>
            </a:xfrm>
          </p:grpSpPr>
          <p:sp>
            <p:nvSpPr>
              <p:cNvPr id="60" name="Textfeld 59"/>
              <p:cNvSpPr txBox="1"/>
              <p:nvPr/>
            </p:nvSpPr>
            <p:spPr>
              <a:xfrm>
                <a:off x="5378197" y="3656693"/>
                <a:ext cx="23898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DCJ-</a:t>
                </a:r>
                <a:r>
                  <a:rPr lang="en-US" dirty="0" err="1" smtClean="0"/>
                  <a:t>indel</a:t>
                </a:r>
                <a:r>
                  <a:rPr lang="en-US" dirty="0" smtClean="0"/>
                  <a:t> model </a:t>
                </a:r>
                <a:r>
                  <a:rPr lang="en-US" i="1" dirty="0" err="1" smtClean="0">
                    <a:solidFill>
                      <a:srgbClr val="FFFFFF"/>
                    </a:solidFill>
                  </a:rPr>
                  <a:t>d</a:t>
                </a:r>
                <a:r>
                  <a:rPr lang="en-US" i="1" baseline="30000" dirty="0" err="1" smtClean="0"/>
                  <a:t>DCJ</a:t>
                </a:r>
                <a:r>
                  <a:rPr lang="en-US" i="1" baseline="30000" dirty="0" smtClean="0"/>
                  <a:t>-id</a:t>
                </a:r>
                <a:endParaRPr lang="en-US" dirty="0"/>
              </a:p>
            </p:txBody>
          </p:sp>
          <p:sp>
            <p:nvSpPr>
              <p:cNvPr id="20" name="Textfeld 19"/>
              <p:cNvSpPr txBox="1"/>
              <p:nvPr/>
            </p:nvSpPr>
            <p:spPr>
              <a:xfrm>
                <a:off x="6985263" y="3659319"/>
                <a:ext cx="5366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d</a:t>
                </a:r>
                <a:r>
                  <a:rPr lang="en-US" baseline="-25000" dirty="0" smtClean="0"/>
                  <a:t>1,1</a:t>
                </a:r>
                <a:endParaRPr lang="en-US" baseline="-25000" dirty="0"/>
              </a:p>
            </p:txBody>
          </p:sp>
        </p:grpSp>
        <p:pic>
          <p:nvPicPr>
            <p:cNvPr id="10" name="Bild 9" descr="triangledisruption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69" t="6425" r="29552" b="72584"/>
            <a:stretch/>
          </p:blipFill>
          <p:spPr>
            <a:xfrm>
              <a:off x="5640690" y="4574274"/>
              <a:ext cx="2283648" cy="1990500"/>
            </a:xfrm>
            <a:prstGeom prst="rect">
              <a:avLst/>
            </a:prstGeom>
          </p:spPr>
        </p:pic>
      </p:grpSp>
      <p:grpSp>
        <p:nvGrpSpPr>
          <p:cNvPr id="6" name="Gruppierung 5"/>
          <p:cNvGrpSpPr/>
          <p:nvPr/>
        </p:nvGrpSpPr>
        <p:grpSpPr>
          <a:xfrm>
            <a:off x="1456524" y="4574274"/>
            <a:ext cx="3023183" cy="1783173"/>
            <a:chOff x="1157700" y="4574274"/>
            <a:chExt cx="3023183" cy="1783173"/>
          </a:xfrm>
        </p:grpSpPr>
        <p:sp>
          <p:nvSpPr>
            <p:cNvPr id="19" name="Textfeld 18"/>
            <p:cNvSpPr txBox="1"/>
            <p:nvPr/>
          </p:nvSpPr>
          <p:spPr>
            <a:xfrm>
              <a:off x="1157700" y="4574274"/>
              <a:ext cx="30231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“ghost-DCJ model” (YF 2009)</a:t>
              </a:r>
              <a:endParaRPr lang="en-US" dirty="0"/>
            </a:p>
          </p:txBody>
        </p:sp>
        <p:pic>
          <p:nvPicPr>
            <p:cNvPr id="11" name="Bild 10" descr="triangledisruption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36" t="9901" r="29382" b="76382"/>
            <a:stretch/>
          </p:blipFill>
          <p:spPr>
            <a:xfrm>
              <a:off x="1508482" y="4882497"/>
              <a:ext cx="2331368" cy="1474950"/>
            </a:xfrm>
            <a:prstGeom prst="rect">
              <a:avLst/>
            </a:prstGeom>
          </p:spPr>
        </p:pic>
      </p:grpSp>
      <p:grpSp>
        <p:nvGrpSpPr>
          <p:cNvPr id="8" name="Gruppierung 7"/>
          <p:cNvGrpSpPr/>
          <p:nvPr/>
        </p:nvGrpSpPr>
        <p:grpSpPr>
          <a:xfrm>
            <a:off x="5583861" y="2018665"/>
            <a:ext cx="2633060" cy="1806589"/>
            <a:chOff x="5814583" y="2018665"/>
            <a:chExt cx="2633060" cy="1806589"/>
          </a:xfrm>
        </p:grpSpPr>
        <p:pic>
          <p:nvPicPr>
            <p:cNvPr id="9" name="Bild 8" descr="triangledisruption.pdf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30" t="10013" r="25934" b="75249"/>
            <a:stretch/>
          </p:blipFill>
          <p:spPr>
            <a:xfrm>
              <a:off x="5814583" y="2358348"/>
              <a:ext cx="2633060" cy="1466906"/>
            </a:xfrm>
            <a:prstGeom prst="rect">
              <a:avLst/>
            </a:prstGeom>
          </p:spPr>
        </p:pic>
        <p:sp>
          <p:nvSpPr>
            <p:cNvPr id="12" name="Textfeld 11"/>
            <p:cNvSpPr txBox="1"/>
            <p:nvPr/>
          </p:nvSpPr>
          <p:spPr>
            <a:xfrm>
              <a:off x="5919225" y="2018665"/>
              <a:ext cx="24063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</a:t>
              </a:r>
              <a:r>
                <a:rPr lang="en-US" dirty="0" smtClean="0"/>
                <a:t>ncorrected distances</a:t>
              </a:r>
              <a:endParaRPr lang="en-US" dirty="0"/>
            </a:p>
          </p:txBody>
        </p:sp>
      </p:grpSp>
      <p:pic>
        <p:nvPicPr>
          <p:cNvPr id="17" name="Bild 16" descr="triangledisruption.pd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7" t="21100" r="37425" b="73457"/>
          <a:stretch/>
        </p:blipFill>
        <p:spPr>
          <a:xfrm>
            <a:off x="1451079" y="3207637"/>
            <a:ext cx="1520389" cy="46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50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DCJ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/>
              <a:t>s</a:t>
            </a:r>
            <a:r>
              <a:rPr lang="de-DE" dirty="0" err="1" smtClean="0"/>
              <a:t>ubstitutions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457200" y="1795637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Consider the simultaneous substitution of </a:t>
            </a:r>
            <a:r>
              <a:rPr lang="en-US" i="1" dirty="0" smtClean="0"/>
              <a:t>m</a:t>
            </a:r>
            <a:r>
              <a:rPr lang="en-US" dirty="0" smtClean="0"/>
              <a:t> ≥ 0 markers by </a:t>
            </a:r>
            <a:r>
              <a:rPr lang="en-US" i="1" dirty="0" smtClean="0"/>
              <a:t>n</a:t>
            </a:r>
            <a:r>
              <a:rPr lang="en-US" dirty="0" smtClean="0"/>
              <a:t> ≥ 0 markers.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57200" y="4140075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subsumes the DCJ-</a:t>
            </a:r>
            <a:r>
              <a:rPr lang="en-US" dirty="0" err="1" smtClean="0"/>
              <a:t>indel</a:t>
            </a:r>
            <a:r>
              <a:rPr lang="en-US" dirty="0" smtClean="0"/>
              <a:t> model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d</a:t>
            </a:r>
            <a:r>
              <a:rPr lang="en-US" dirty="0" smtClean="0"/>
              <a:t>istances become slightly smaller</a:t>
            </a:r>
          </a:p>
        </p:txBody>
      </p:sp>
      <p:pic>
        <p:nvPicPr>
          <p:cNvPr id="5" name="Bild 4" descr="substitution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1" b="75980"/>
          <a:stretch/>
        </p:blipFill>
        <p:spPr>
          <a:xfrm>
            <a:off x="645795" y="2766464"/>
            <a:ext cx="6699170" cy="1182034"/>
          </a:xfrm>
          <a:prstGeom prst="rect">
            <a:avLst/>
          </a:prstGeom>
        </p:spPr>
      </p:pic>
      <p:grpSp>
        <p:nvGrpSpPr>
          <p:cNvPr id="9" name="Gruppierung 8"/>
          <p:cNvGrpSpPr/>
          <p:nvPr/>
        </p:nvGrpSpPr>
        <p:grpSpPr>
          <a:xfrm>
            <a:off x="457200" y="5231431"/>
            <a:ext cx="8229600" cy="923330"/>
            <a:chOff x="457200" y="5231431"/>
            <a:chExt cx="8229600" cy="923330"/>
          </a:xfrm>
        </p:grpSpPr>
        <p:sp>
          <p:nvSpPr>
            <p:cNvPr id="3" name="Textfeld 2"/>
            <p:cNvSpPr txBox="1"/>
            <p:nvPr/>
          </p:nvSpPr>
          <p:spPr>
            <a:xfrm>
              <a:off x="457200" y="5231431"/>
              <a:ext cx="8229600" cy="923330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</a:rPr>
                <a:t>Lemma:</a:t>
              </a:r>
            </a:p>
            <a:p>
              <a:r>
                <a:rPr lang="en-US" dirty="0" smtClean="0"/>
                <a:t>The corrected DCJ-substitution distance </a:t>
              </a:r>
              <a:r>
                <a:rPr lang="en-US" i="1" dirty="0" err="1" smtClean="0">
                  <a:solidFill>
                    <a:schemeClr val="bg1"/>
                  </a:solidFill>
                </a:rPr>
                <a:t>d</a:t>
              </a:r>
              <a:r>
                <a:rPr lang="en-US" i="1" baseline="30000" dirty="0" err="1" smtClean="0"/>
                <a:t>DCJ-sb</a:t>
              </a:r>
              <a:r>
                <a:rPr lang="en-US" dirty="0" smtClean="0"/>
                <a:t> satisfies the triangular inequality if and only if </a:t>
              </a:r>
              <a:r>
                <a:rPr lang="en-US" i="1" dirty="0" smtClean="0"/>
                <a:t>k</a:t>
              </a:r>
              <a:r>
                <a:rPr lang="en-US" dirty="0" smtClean="0"/>
                <a:t> ≥ 3/4.</a:t>
              </a:r>
              <a:endParaRPr lang="en-US" dirty="0"/>
            </a:p>
          </p:txBody>
        </p:sp>
        <p:sp>
          <p:nvSpPr>
            <p:cNvPr id="8" name="Rechteck 7"/>
            <p:cNvSpPr/>
            <p:nvPr/>
          </p:nvSpPr>
          <p:spPr>
            <a:xfrm>
              <a:off x="4341888" y="5498166"/>
              <a:ext cx="5598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/>
                <a:t>d</a:t>
              </a:r>
              <a:r>
                <a:rPr lang="en-US" baseline="-25000" dirty="0"/>
                <a:t>1,</a:t>
              </a:r>
              <a:r>
                <a:rPr lang="en-US" i="1" baseline="-25000" dirty="0"/>
                <a:t>k</a:t>
              </a:r>
            </a:p>
          </p:txBody>
        </p:sp>
      </p:grpSp>
      <p:sp>
        <p:nvSpPr>
          <p:cNvPr id="10" name="Textfeld 9"/>
          <p:cNvSpPr txBox="1"/>
          <p:nvPr/>
        </p:nvSpPr>
        <p:spPr>
          <a:xfrm>
            <a:off x="1876791" y="1257557"/>
            <a:ext cx="53978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(</a:t>
            </a:r>
            <a:r>
              <a:rPr lang="en-US" sz="1400" i="1" dirty="0" smtClean="0"/>
              <a:t>based on</a:t>
            </a:r>
            <a:r>
              <a:rPr lang="en-US" sz="1400" dirty="0" smtClean="0"/>
              <a:t>: Braga, Machado, </a:t>
            </a:r>
            <a:r>
              <a:rPr lang="en-US" sz="1400" dirty="0" err="1" smtClean="0"/>
              <a:t>Ribeiro</a:t>
            </a:r>
            <a:r>
              <a:rPr lang="en-US" sz="1400" dirty="0" smtClean="0"/>
              <a:t> &amp; S: </a:t>
            </a:r>
            <a:r>
              <a:rPr lang="en-US" sz="1400" i="1" dirty="0" smtClean="0"/>
              <a:t>BMC Bioinformatics </a:t>
            </a:r>
            <a:r>
              <a:rPr lang="en-US" sz="1400" dirty="0" smtClean="0"/>
              <a:t>2011a)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36936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0000FF"/>
                </a:solidFill>
              </a:rPr>
              <a:t>7</a:t>
            </a:r>
            <a:r>
              <a:rPr lang="de-DE" dirty="0" smtClean="0">
                <a:solidFill>
                  <a:srgbClr val="0000FF"/>
                </a:solidFill>
              </a:rPr>
              <a:t>. Summary </a:t>
            </a:r>
            <a:r>
              <a:rPr lang="de-DE" dirty="0" err="1" smtClean="0">
                <a:solidFill>
                  <a:srgbClr val="0000FF"/>
                </a:solidFill>
              </a:rPr>
              <a:t>and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Conclusion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71911" cy="4525963"/>
          </a:xfrm>
        </p:spPr>
        <p:txBody>
          <a:bodyPr>
            <a:normAutofit/>
          </a:bodyPr>
          <a:lstStyle/>
          <a:p>
            <a:r>
              <a:rPr lang="de-DE" sz="1800" dirty="0" smtClean="0"/>
              <a:t>Genome </a:t>
            </a:r>
            <a:r>
              <a:rPr lang="de-DE" sz="1800" dirty="0" err="1" smtClean="0"/>
              <a:t>evolution</a:t>
            </a:r>
            <a:r>
              <a:rPr lang="de-DE" sz="1800" dirty="0" smtClean="0"/>
              <a:t>, </a:t>
            </a:r>
            <a:r>
              <a:rPr lang="de-DE" sz="1800" dirty="0" err="1" smtClean="0"/>
              <a:t>rearrangement</a:t>
            </a:r>
            <a:endParaRPr lang="de-DE" sz="1800" dirty="0"/>
          </a:p>
          <a:p>
            <a:r>
              <a:rPr lang="de-DE" sz="1800" dirty="0" err="1"/>
              <a:t>M</a:t>
            </a:r>
            <a:r>
              <a:rPr lang="de-DE" sz="1800" dirty="0" err="1" smtClean="0"/>
              <a:t>any</a:t>
            </a:r>
            <a:r>
              <a:rPr lang="de-DE" sz="1800" dirty="0" smtClean="0"/>
              <a:t> </a:t>
            </a:r>
            <a:r>
              <a:rPr lang="de-DE" sz="1800" dirty="0" err="1" smtClean="0"/>
              <a:t>important</a:t>
            </a:r>
            <a:r>
              <a:rPr lang="de-DE" sz="1800" dirty="0" smtClean="0"/>
              <a:t> </a:t>
            </a:r>
            <a:r>
              <a:rPr lang="de-DE" sz="1800" dirty="0" err="1" smtClean="0"/>
              <a:t>applications</a:t>
            </a:r>
            <a:r>
              <a:rPr lang="de-DE" sz="1800" dirty="0" smtClean="0"/>
              <a:t> in </a:t>
            </a:r>
            <a:r>
              <a:rPr lang="de-DE" sz="1800" dirty="0" err="1" smtClean="0"/>
              <a:t>basic</a:t>
            </a:r>
            <a:r>
              <a:rPr lang="de-DE" sz="1800" dirty="0" smtClean="0"/>
              <a:t> </a:t>
            </a:r>
            <a:r>
              <a:rPr lang="de-DE" sz="1800" dirty="0" err="1" smtClean="0"/>
              <a:t>research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applied</a:t>
            </a:r>
            <a:r>
              <a:rPr lang="de-DE" sz="1800" dirty="0" smtClean="0"/>
              <a:t> </a:t>
            </a:r>
            <a:r>
              <a:rPr lang="de-DE" sz="1800" dirty="0" err="1" smtClean="0"/>
              <a:t>areas</a:t>
            </a:r>
            <a:endParaRPr lang="de-DE" sz="1800" dirty="0" smtClean="0"/>
          </a:p>
          <a:p>
            <a:r>
              <a:rPr lang="de-DE" sz="1800" dirty="0" smtClean="0"/>
              <a:t>DCJ, </a:t>
            </a:r>
            <a:r>
              <a:rPr lang="de-DE" sz="1800" dirty="0" err="1" smtClean="0"/>
              <a:t>distance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sorting</a:t>
            </a:r>
            <a:r>
              <a:rPr lang="de-DE" sz="1800" dirty="0" smtClean="0"/>
              <a:t>, </a:t>
            </a:r>
            <a:r>
              <a:rPr lang="de-DE" sz="1800" dirty="0" err="1" smtClean="0"/>
              <a:t>restricted</a:t>
            </a:r>
            <a:r>
              <a:rPr lang="de-DE" sz="1800" dirty="0" smtClean="0"/>
              <a:t> DCJ</a:t>
            </a:r>
          </a:p>
          <a:p>
            <a:r>
              <a:rPr lang="de-DE" sz="1800" dirty="0" smtClean="0"/>
              <a:t>Relation </a:t>
            </a:r>
            <a:r>
              <a:rPr lang="de-DE" sz="1800" dirty="0" err="1" smtClean="0"/>
              <a:t>to</a:t>
            </a:r>
            <a:r>
              <a:rPr lang="de-DE" sz="1800" dirty="0" smtClean="0"/>
              <a:t> HP, INV, </a:t>
            </a:r>
            <a:r>
              <a:rPr lang="de-DE" sz="1800" dirty="0" err="1"/>
              <a:t>t</a:t>
            </a:r>
            <a:r>
              <a:rPr lang="de-DE" sz="1800" dirty="0" err="1" smtClean="0"/>
              <a:t>ranslocation</a:t>
            </a:r>
            <a:r>
              <a:rPr lang="de-DE" sz="1800" dirty="0" smtClean="0"/>
              <a:t> </a:t>
            </a:r>
            <a:r>
              <a:rPr lang="de-DE" sz="1800" dirty="0" err="1" smtClean="0"/>
              <a:t>models</a:t>
            </a:r>
            <a:endParaRPr lang="de-DE" sz="1800" dirty="0" smtClean="0"/>
          </a:p>
          <a:p>
            <a:r>
              <a:rPr lang="de-DE" sz="1800" dirty="0" smtClean="0"/>
              <a:t>DCJ + </a:t>
            </a:r>
            <a:r>
              <a:rPr lang="de-DE" sz="1800" dirty="0" err="1" smtClean="0"/>
              <a:t>indels</a:t>
            </a:r>
            <a:r>
              <a:rPr lang="de-DE" sz="1800" dirty="0" smtClean="0"/>
              <a:t>, DCJ + </a:t>
            </a:r>
            <a:r>
              <a:rPr lang="de-DE" sz="1800" dirty="0" err="1" smtClean="0"/>
              <a:t>substitutions</a:t>
            </a:r>
            <a:r>
              <a:rPr lang="de-DE" sz="1800" dirty="0" smtClean="0"/>
              <a:t>, </a:t>
            </a:r>
            <a:r>
              <a:rPr lang="de-DE" sz="1800" dirty="0" err="1" smtClean="0"/>
              <a:t>indel</a:t>
            </a:r>
            <a:r>
              <a:rPr lang="de-DE" sz="1800" dirty="0" smtClean="0"/>
              <a:t>/</a:t>
            </a:r>
            <a:r>
              <a:rPr lang="de-DE" sz="1800" dirty="0" err="1" smtClean="0"/>
              <a:t>substitution</a:t>
            </a:r>
            <a:r>
              <a:rPr lang="de-DE" sz="1800" dirty="0" smtClean="0"/>
              <a:t> </a:t>
            </a:r>
            <a:r>
              <a:rPr lang="de-DE" sz="1800" dirty="0" err="1" smtClean="0"/>
              <a:t>weights</a:t>
            </a:r>
            <a:endParaRPr lang="de-DE" sz="1800" dirty="0" smtClean="0"/>
          </a:p>
          <a:p>
            <a:endParaRPr lang="de-DE" sz="1800" dirty="0" smtClean="0"/>
          </a:p>
          <a:p>
            <a:r>
              <a:rPr lang="de-DE" sz="1800" dirty="0" smtClean="0"/>
              <a:t>Power </a:t>
            </a:r>
            <a:r>
              <a:rPr lang="de-DE" sz="1800" dirty="0" err="1" smtClean="0"/>
              <a:t>of</a:t>
            </a:r>
            <a:r>
              <a:rPr lang="de-DE" sz="1800" dirty="0" smtClean="0"/>
              <a:t> DCJ: simple + </a:t>
            </a:r>
            <a:r>
              <a:rPr lang="de-DE" sz="1800" dirty="0" err="1" smtClean="0"/>
              <a:t>tractable</a:t>
            </a:r>
            <a:r>
              <a:rPr lang="de-DE" sz="1800" dirty="0" smtClean="0"/>
              <a:t>, </a:t>
            </a:r>
            <a:r>
              <a:rPr lang="de-DE" sz="1800" dirty="0" err="1" smtClean="0"/>
              <a:t>generalizable</a:t>
            </a:r>
            <a:endParaRPr lang="de-DE" sz="1800" dirty="0" smtClean="0"/>
          </a:p>
          <a:p>
            <a:r>
              <a:rPr lang="de-DE" sz="1800" dirty="0" smtClean="0"/>
              <a:t>More </a:t>
            </a:r>
            <a:r>
              <a:rPr lang="de-DE" sz="1800" dirty="0" err="1" smtClean="0"/>
              <a:t>advanced</a:t>
            </a:r>
            <a:r>
              <a:rPr lang="de-DE" sz="1800" dirty="0" smtClean="0"/>
              <a:t> </a:t>
            </a:r>
            <a:r>
              <a:rPr lang="de-DE" sz="1800" dirty="0" err="1" smtClean="0"/>
              <a:t>questions</a:t>
            </a:r>
            <a:r>
              <a:rPr lang="de-DE" sz="1800" dirty="0" smtClean="0"/>
              <a:t> </a:t>
            </a:r>
            <a:r>
              <a:rPr lang="de-DE" sz="1800" dirty="0" err="1" smtClean="0"/>
              <a:t>can</a:t>
            </a:r>
            <a:r>
              <a:rPr lang="de-DE" sz="1800" dirty="0" smtClean="0"/>
              <a:t> </a:t>
            </a:r>
            <a:r>
              <a:rPr lang="de-DE" sz="1800" dirty="0" err="1" smtClean="0"/>
              <a:t>be</a:t>
            </a:r>
            <a:r>
              <a:rPr lang="de-DE" sz="1800" dirty="0" smtClean="0"/>
              <a:t> </a:t>
            </a:r>
            <a:r>
              <a:rPr lang="de-DE" sz="1800" dirty="0" err="1" smtClean="0"/>
              <a:t>asked</a:t>
            </a:r>
            <a:endParaRPr lang="de-DE" sz="1800" dirty="0" smtClean="0"/>
          </a:p>
          <a:p>
            <a:r>
              <a:rPr lang="de-DE" sz="1800" dirty="0" smtClean="0"/>
              <a:t>(not </a:t>
            </a:r>
            <a:r>
              <a:rPr lang="de-DE" sz="1800" dirty="0" err="1" smtClean="0"/>
              <a:t>talked</a:t>
            </a:r>
            <a:r>
              <a:rPr lang="de-DE" sz="1800" dirty="0" smtClean="0"/>
              <a:t> </a:t>
            </a:r>
            <a:r>
              <a:rPr lang="de-DE" sz="1800" dirty="0" err="1" smtClean="0"/>
              <a:t>about</a:t>
            </a:r>
            <a:r>
              <a:rPr lang="de-DE" sz="1800" dirty="0" smtClean="0"/>
              <a:t> median, but </a:t>
            </a:r>
            <a:r>
              <a:rPr lang="de-DE" sz="1800" dirty="0" err="1" smtClean="0"/>
              <a:t>there</a:t>
            </a:r>
            <a:r>
              <a:rPr lang="de-DE" sz="1800" dirty="0" smtClean="0"/>
              <a:t> </a:t>
            </a:r>
            <a:r>
              <a:rPr lang="de-DE" sz="1800" dirty="0" err="1" smtClean="0"/>
              <a:t>is</a:t>
            </a:r>
            <a:r>
              <a:rPr lang="de-DE" sz="1800" dirty="0" smtClean="0"/>
              <a:t> a </a:t>
            </a:r>
            <a:r>
              <a:rPr lang="de-DE" sz="1800" dirty="0" err="1" smtClean="0"/>
              <a:t>lot</a:t>
            </a:r>
            <a:r>
              <a:rPr lang="de-DE" sz="1800" dirty="0" smtClean="0"/>
              <a:t>)</a:t>
            </a:r>
          </a:p>
          <a:p>
            <a:pPr marL="0" indent="0">
              <a:buNone/>
            </a:pPr>
            <a:endParaRPr lang="de-DE" sz="1800" dirty="0" smtClean="0"/>
          </a:p>
          <a:p>
            <a:r>
              <a:rPr lang="de-DE" sz="1800" dirty="0" smtClean="0"/>
              <a:t>More formal/</a:t>
            </a:r>
            <a:r>
              <a:rPr lang="de-DE" sz="1800" dirty="0" err="1" smtClean="0"/>
              <a:t>algorithmic</a:t>
            </a:r>
            <a:r>
              <a:rPr lang="de-DE" sz="1800" dirty="0" smtClean="0"/>
              <a:t> </a:t>
            </a:r>
            <a:r>
              <a:rPr lang="de-DE" sz="1800" dirty="0" err="1" smtClean="0"/>
              <a:t>than</a:t>
            </a:r>
            <a:r>
              <a:rPr lang="de-DE" sz="1800" dirty="0" smtClean="0"/>
              <a:t> </a:t>
            </a:r>
            <a:r>
              <a:rPr lang="de-DE" sz="1800" dirty="0" err="1" smtClean="0"/>
              <a:t>biological</a:t>
            </a:r>
            <a:r>
              <a:rPr lang="de-DE" sz="1800" dirty="0" smtClean="0"/>
              <a:t> </a:t>
            </a:r>
            <a:r>
              <a:rPr lang="de-DE" sz="1800" dirty="0" err="1" smtClean="0"/>
              <a:t>results</a:t>
            </a:r>
            <a:r>
              <a:rPr lang="de-DE" sz="1800" dirty="0" smtClean="0"/>
              <a:t> </a:t>
            </a:r>
            <a:r>
              <a:rPr lang="de-DE" sz="1800" dirty="0" smtClean="0">
                <a:sym typeface="Wingdings"/>
              </a:rPr>
              <a:t> </a:t>
            </a:r>
            <a:r>
              <a:rPr lang="de-DE" sz="1800" dirty="0" err="1" smtClean="0">
                <a:sym typeface="Wingdings"/>
              </a:rPr>
              <a:t>typical</a:t>
            </a:r>
            <a:r>
              <a:rPr lang="de-DE" sz="1800" dirty="0" smtClean="0">
                <a:sym typeface="Wingdings"/>
              </a:rPr>
              <a:t> </a:t>
            </a:r>
            <a:r>
              <a:rPr lang="de-DE" sz="1800" dirty="0" err="1" smtClean="0">
                <a:sym typeface="Wingdings"/>
              </a:rPr>
              <a:t>for</a:t>
            </a:r>
            <a:r>
              <a:rPr lang="de-DE" sz="1800" dirty="0" smtClean="0">
                <a:sym typeface="Wingdings"/>
              </a:rPr>
              <a:t> </a:t>
            </a:r>
            <a:r>
              <a:rPr lang="de-DE" sz="1800" dirty="0" err="1" smtClean="0">
                <a:sym typeface="Wingdings"/>
              </a:rPr>
              <a:t>the</a:t>
            </a:r>
            <a:r>
              <a:rPr lang="de-DE" sz="1800" dirty="0" smtClean="0">
                <a:sym typeface="Wingdings"/>
              </a:rPr>
              <a:t> </a:t>
            </a:r>
            <a:r>
              <a:rPr lang="de-DE" sz="1800" dirty="0" err="1" smtClean="0">
                <a:sym typeface="Wingdings"/>
              </a:rPr>
              <a:t>field</a:t>
            </a:r>
            <a:endParaRPr lang="de-DE" sz="1800" dirty="0" smtClean="0">
              <a:sym typeface="Wingdings"/>
            </a:endParaRPr>
          </a:p>
          <a:p>
            <a:r>
              <a:rPr lang="de-DE" sz="1800" dirty="0" smtClean="0">
                <a:sym typeface="Wingdings"/>
              </a:rPr>
              <a:t>Analysis </a:t>
            </a:r>
            <a:r>
              <a:rPr lang="de-DE" sz="1800" dirty="0" err="1" smtClean="0">
                <a:sym typeface="Wingdings"/>
              </a:rPr>
              <a:t>is</a:t>
            </a:r>
            <a:r>
              <a:rPr lang="de-DE" sz="1800" dirty="0" smtClean="0">
                <a:sym typeface="Wingdings"/>
              </a:rPr>
              <a:t> still </a:t>
            </a:r>
            <a:r>
              <a:rPr lang="de-DE" sz="1800" dirty="0" err="1" smtClean="0">
                <a:sym typeface="Wingdings"/>
              </a:rPr>
              <a:t>very</a:t>
            </a:r>
            <a:r>
              <a:rPr lang="de-DE" sz="1800" dirty="0" smtClean="0">
                <a:sym typeface="Wingdings"/>
              </a:rPr>
              <a:t> </a:t>
            </a:r>
            <a:r>
              <a:rPr lang="de-DE" sz="1800" dirty="0" err="1" smtClean="0">
                <a:sym typeface="Wingdings"/>
              </a:rPr>
              <a:t>manual</a:t>
            </a:r>
            <a:r>
              <a:rPr lang="de-DE" sz="1800" dirty="0">
                <a:sym typeface="Wingdings"/>
              </a:rPr>
              <a:t>,</a:t>
            </a:r>
            <a:r>
              <a:rPr lang="de-DE" sz="1800" dirty="0" smtClean="0">
                <a:sym typeface="Wingdings"/>
              </a:rPr>
              <a:t> e.g. </a:t>
            </a:r>
            <a:r>
              <a:rPr lang="de-DE" sz="1800" dirty="0" err="1" smtClean="0">
                <a:sym typeface="Wingdings"/>
              </a:rPr>
              <a:t>no</a:t>
            </a:r>
            <a:r>
              <a:rPr lang="de-DE" sz="1800" dirty="0" smtClean="0">
                <a:sym typeface="Wingdings"/>
              </a:rPr>
              <a:t> </a:t>
            </a:r>
            <a:r>
              <a:rPr lang="de-DE" sz="1800" dirty="0" err="1" smtClean="0">
                <a:sym typeface="Wingdings"/>
              </a:rPr>
              <a:t>software</a:t>
            </a:r>
            <a:r>
              <a:rPr lang="de-DE" sz="1800" dirty="0" smtClean="0">
                <a:sym typeface="Wingdings"/>
              </a:rPr>
              <a:t> </a:t>
            </a:r>
            <a:r>
              <a:rPr lang="de-DE" sz="1800" dirty="0" err="1" smtClean="0">
                <a:sym typeface="Wingdings"/>
              </a:rPr>
              <a:t>where</a:t>
            </a:r>
            <a:r>
              <a:rPr lang="de-DE" sz="1800" dirty="0" smtClean="0">
                <a:sym typeface="Wingdings"/>
              </a:rPr>
              <a:t> I </a:t>
            </a:r>
            <a:r>
              <a:rPr lang="de-DE" sz="1800" dirty="0" err="1" smtClean="0">
                <a:sym typeface="Wingdings"/>
              </a:rPr>
              <a:t>can</a:t>
            </a:r>
            <a:r>
              <a:rPr lang="de-DE" sz="1800" dirty="0" smtClean="0">
                <a:sym typeface="Wingdings"/>
              </a:rPr>
              <a:t> </a:t>
            </a:r>
            <a:r>
              <a:rPr lang="de-DE" sz="1800" dirty="0" err="1" smtClean="0">
                <a:sym typeface="Wingdings"/>
              </a:rPr>
              <a:t>upload</a:t>
            </a:r>
            <a:r>
              <a:rPr lang="de-DE" sz="1800" dirty="0" smtClean="0">
                <a:sym typeface="Wingdings"/>
              </a:rPr>
              <a:t> a </a:t>
            </a:r>
            <a:r>
              <a:rPr lang="de-DE" sz="1800" dirty="0" err="1" smtClean="0">
                <a:sym typeface="Wingdings"/>
              </a:rPr>
              <a:t>few</a:t>
            </a:r>
            <a:r>
              <a:rPr lang="de-DE" sz="1800" dirty="0" smtClean="0">
                <a:sym typeface="Wingdings"/>
              </a:rPr>
              <a:t> </a:t>
            </a:r>
            <a:r>
              <a:rPr lang="de-DE" sz="1800" dirty="0" err="1" smtClean="0">
                <a:sym typeface="Wingdings"/>
              </a:rPr>
              <a:t>genomes</a:t>
            </a:r>
            <a:r>
              <a:rPr lang="de-DE" sz="1800" dirty="0" smtClean="0">
                <a:sym typeface="Wingdings"/>
              </a:rPr>
              <a:t> ...</a:t>
            </a:r>
          </a:p>
          <a:p>
            <a:r>
              <a:rPr lang="de-DE" sz="1800" dirty="0" smtClean="0">
                <a:sym typeface="Wingdings"/>
              </a:rPr>
              <a:t>But </a:t>
            </a:r>
            <a:r>
              <a:rPr lang="de-DE" sz="1800" dirty="0" err="1" smtClean="0">
                <a:sym typeface="Wingdings"/>
              </a:rPr>
              <a:t>the</a:t>
            </a:r>
            <a:r>
              <a:rPr lang="de-DE" sz="1800" dirty="0" smtClean="0">
                <a:sym typeface="Wingdings"/>
              </a:rPr>
              <a:t> </a:t>
            </a:r>
            <a:r>
              <a:rPr lang="de-DE" sz="1800" dirty="0" err="1" smtClean="0">
                <a:sym typeface="Wingdings"/>
              </a:rPr>
              <a:t>field</a:t>
            </a:r>
            <a:r>
              <a:rPr lang="de-DE" sz="1800" dirty="0" smtClean="0">
                <a:sym typeface="Wingdings"/>
              </a:rPr>
              <a:t> </a:t>
            </a:r>
            <a:r>
              <a:rPr lang="de-DE" sz="1800" dirty="0" err="1" smtClean="0">
                <a:sym typeface="Wingdings"/>
              </a:rPr>
              <a:t>is</a:t>
            </a:r>
            <a:r>
              <a:rPr lang="de-DE" sz="1800" dirty="0" smtClean="0">
                <a:sym typeface="Wingdings"/>
              </a:rPr>
              <a:t> </a:t>
            </a:r>
            <a:r>
              <a:rPr lang="de-DE" sz="1800" dirty="0" err="1" smtClean="0">
                <a:sym typeface="Wingdings"/>
              </a:rPr>
              <a:t>changing</a:t>
            </a:r>
            <a:r>
              <a:rPr lang="de-DE" sz="1800" dirty="0" smtClean="0">
                <a:sym typeface="Wingdings"/>
              </a:rPr>
              <a:t>, </a:t>
            </a:r>
            <a:r>
              <a:rPr lang="de-DE" sz="1800" dirty="0" err="1" smtClean="0">
                <a:sym typeface="Wingdings"/>
              </a:rPr>
              <a:t>more</a:t>
            </a:r>
            <a:r>
              <a:rPr lang="de-DE" sz="1800" dirty="0" smtClean="0">
                <a:sym typeface="Wingdings"/>
              </a:rPr>
              <a:t> </a:t>
            </a:r>
            <a:r>
              <a:rPr lang="de-DE" sz="1800" dirty="0" err="1" smtClean="0">
                <a:sym typeface="Wingdings"/>
              </a:rPr>
              <a:t>and</a:t>
            </a:r>
            <a:r>
              <a:rPr lang="de-DE" sz="1800" dirty="0" smtClean="0">
                <a:sym typeface="Wingdings"/>
              </a:rPr>
              <a:t> </a:t>
            </a:r>
            <a:r>
              <a:rPr lang="de-DE" sz="1800" dirty="0" err="1" smtClean="0">
                <a:sym typeface="Wingdings"/>
              </a:rPr>
              <a:t>more</a:t>
            </a:r>
            <a:r>
              <a:rPr lang="de-DE" sz="1800" dirty="0" smtClean="0">
                <a:sym typeface="Wingdings"/>
              </a:rPr>
              <a:t> </a:t>
            </a:r>
            <a:r>
              <a:rPr lang="de-DE" sz="1800" dirty="0" err="1" smtClean="0">
                <a:sym typeface="Wingdings"/>
              </a:rPr>
              <a:t>biological</a:t>
            </a:r>
            <a:r>
              <a:rPr lang="de-DE" sz="1800" dirty="0" smtClean="0">
                <a:sym typeface="Wingdings"/>
              </a:rPr>
              <a:t> </a:t>
            </a:r>
            <a:r>
              <a:rPr lang="de-DE" sz="1800" dirty="0" err="1" smtClean="0">
                <a:sym typeface="Wingdings"/>
              </a:rPr>
              <a:t>studies</a:t>
            </a:r>
            <a:r>
              <a:rPr lang="de-DE" sz="1800" dirty="0" smtClean="0">
                <a:sym typeface="Wingdings"/>
              </a:rPr>
              <a:t> </a:t>
            </a:r>
            <a:r>
              <a:rPr lang="de-DE" sz="1800" dirty="0" err="1" smtClean="0">
                <a:sym typeface="Wingdings"/>
              </a:rPr>
              <a:t>are</a:t>
            </a:r>
            <a:r>
              <a:rPr lang="de-DE" sz="1800" dirty="0" smtClean="0">
                <a:sym typeface="Wingdings"/>
              </a:rPr>
              <a:t> </a:t>
            </a:r>
            <a:r>
              <a:rPr lang="de-DE" sz="1800" dirty="0" err="1" smtClean="0">
                <a:sym typeface="Wingdings"/>
              </a:rPr>
              <a:t>upcoming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784148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IMG_26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4" y="2499101"/>
            <a:ext cx="1258345" cy="125834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92383" y="3772193"/>
            <a:ext cx="2112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Anne </a:t>
            </a:r>
            <a:r>
              <a:rPr lang="de-DE" dirty="0" err="1" smtClean="0"/>
              <a:t>Bergeron</a:t>
            </a:r>
            <a:endParaRPr lang="de-DE" dirty="0"/>
          </a:p>
        </p:txBody>
      </p:sp>
      <p:pic>
        <p:nvPicPr>
          <p:cNvPr id="7" name="Bild 6" descr="img_669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12" y="3135483"/>
            <a:ext cx="1258345" cy="125834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880169" y="4398979"/>
            <a:ext cx="219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Marília D. V. </a:t>
            </a:r>
            <a:r>
              <a:rPr lang="de-DE" dirty="0" err="1" smtClean="0"/>
              <a:t>Braga</a:t>
            </a:r>
            <a:endParaRPr lang="de-DE" dirty="0"/>
          </a:p>
        </p:txBody>
      </p:sp>
      <p:pic>
        <p:nvPicPr>
          <p:cNvPr id="9" name="Bild 8" descr="IMG_455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700" y="2505567"/>
            <a:ext cx="1259089" cy="1259089"/>
          </a:xfrm>
          <a:prstGeom prst="rect">
            <a:avLst/>
          </a:prstGeom>
        </p:spPr>
      </p:pic>
      <p:pic>
        <p:nvPicPr>
          <p:cNvPr id="10" name="Bild 9" descr="Shanghai 07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965" y="3128273"/>
            <a:ext cx="1265555" cy="1265555"/>
          </a:xfrm>
          <a:prstGeom prst="rect">
            <a:avLst/>
          </a:prstGeom>
        </p:spPr>
      </p:pic>
      <p:pic>
        <p:nvPicPr>
          <p:cNvPr id="11" name="Bild 10" descr="20120303_221249_IMG_1029_Pete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800" y="2499101"/>
            <a:ext cx="1262509" cy="1262509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3667253" y="3782531"/>
            <a:ext cx="172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Paul Medvedev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5257299" y="4410821"/>
            <a:ext cx="1928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Julia </a:t>
            </a:r>
            <a:r>
              <a:rPr lang="de-DE" dirty="0" err="1" smtClean="0"/>
              <a:t>Mixtacki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7059775" y="3767702"/>
            <a:ext cx="162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/>
              <a:t>Eyla</a:t>
            </a:r>
            <a:r>
              <a:rPr lang="de-DE" dirty="0" smtClean="0"/>
              <a:t> </a:t>
            </a:r>
            <a:r>
              <a:rPr lang="de-DE" dirty="0" err="1" smtClean="0"/>
              <a:t>Willing</a:t>
            </a:r>
            <a:endParaRPr lang="de-DE" dirty="0"/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Acknowledgments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0442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112705"/>
            <a:ext cx="8229600" cy="2141127"/>
          </a:xfrm>
        </p:spPr>
        <p:txBody>
          <a:bodyPr>
            <a:normAutofit/>
          </a:bodyPr>
          <a:lstStyle/>
          <a:p>
            <a:r>
              <a:rPr lang="de-DE" sz="3200" dirty="0" err="1" smtClean="0"/>
              <a:t>Thank</a:t>
            </a:r>
            <a:r>
              <a:rPr lang="de-DE" sz="3200" dirty="0" smtClean="0"/>
              <a:t> </a:t>
            </a:r>
            <a:r>
              <a:rPr lang="de-DE" dirty="0" err="1" smtClean="0"/>
              <a:t>y</a:t>
            </a:r>
            <a:r>
              <a:rPr lang="de-DE" sz="3200" dirty="0" err="1" smtClean="0"/>
              <a:t>ou</a:t>
            </a:r>
            <a:r>
              <a:rPr lang="de-DE" sz="3200" dirty="0" smtClean="0"/>
              <a:t>!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206788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00FF"/>
                </a:solidFill>
              </a:rPr>
              <a:t>1. Genome </a:t>
            </a:r>
            <a:r>
              <a:rPr lang="en-US" dirty="0">
                <a:solidFill>
                  <a:srgbClr val="0000FF"/>
                </a:solidFill>
              </a:rPr>
              <a:t>e</a:t>
            </a:r>
            <a:r>
              <a:rPr lang="en-US" dirty="0" smtClean="0">
                <a:solidFill>
                  <a:srgbClr val="0000FF"/>
                </a:solidFill>
              </a:rPr>
              <a:t>volution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10" name="Gruppierung 9"/>
          <p:cNvGrpSpPr/>
          <p:nvPr/>
        </p:nvGrpSpPr>
        <p:grpSpPr>
          <a:xfrm>
            <a:off x="458724" y="2556483"/>
            <a:ext cx="8229600" cy="1698483"/>
            <a:chOff x="458724" y="2430733"/>
            <a:chExt cx="8229600" cy="1698483"/>
          </a:xfrm>
        </p:grpSpPr>
        <p:sp>
          <p:nvSpPr>
            <p:cNvPr id="17" name="Textfeld 16"/>
            <p:cNvSpPr txBox="1"/>
            <p:nvPr/>
          </p:nvSpPr>
          <p:spPr>
            <a:xfrm>
              <a:off x="458724" y="2430733"/>
              <a:ext cx="82296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</a:rPr>
                <a:t>Local vs. global modifications:</a:t>
              </a:r>
            </a:p>
            <a:p>
              <a:endParaRPr lang="en-US" dirty="0" smtClean="0">
                <a:solidFill>
                  <a:srgbClr val="008000"/>
                </a:solidFill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dirty="0"/>
                <a:t>p</a:t>
              </a:r>
              <a:r>
                <a:rPr lang="en-US" dirty="0" smtClean="0"/>
                <a:t>oint mutations (sequence analysis)</a:t>
              </a:r>
            </a:p>
            <a:p>
              <a:pPr marL="285750" indent="-285750">
                <a:buFont typeface="Arial"/>
                <a:buChar char="•"/>
              </a:pPr>
              <a:endParaRPr lang="en-US" dirty="0" smtClean="0"/>
            </a:p>
            <a:p>
              <a:pPr marL="285750" indent="-285750">
                <a:buFont typeface="Arial"/>
                <a:buChar char="•"/>
              </a:pPr>
              <a:r>
                <a:rPr lang="en-US" dirty="0" smtClean="0"/>
                <a:t>large-scale operations (comparative genomics)</a:t>
              </a:r>
              <a:endParaRPr lang="en-US" dirty="0"/>
            </a:p>
          </p:txBody>
        </p:sp>
        <p:pic>
          <p:nvPicPr>
            <p:cNvPr id="13" name="Bild 12" descr="pointmutation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3" t="50028" r="78573" b="8115"/>
            <a:stretch/>
          </p:blipFill>
          <p:spPr>
            <a:xfrm rot="5400000">
              <a:off x="5414308" y="1425375"/>
              <a:ext cx="1005502" cy="3343169"/>
            </a:xfrm>
            <a:prstGeom prst="rect">
              <a:avLst/>
            </a:prstGeom>
          </p:spPr>
        </p:pic>
        <p:pic>
          <p:nvPicPr>
            <p:cNvPr id="6" name="Bild 5" descr="largescaleoperation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37" t="4005" r="26740" b="81672"/>
            <a:stretch/>
          </p:blipFill>
          <p:spPr>
            <a:xfrm>
              <a:off x="5417510" y="3146932"/>
              <a:ext cx="3204495" cy="982284"/>
            </a:xfrm>
            <a:prstGeom prst="rect">
              <a:avLst/>
            </a:prstGeom>
          </p:spPr>
        </p:pic>
      </p:grpSp>
      <p:grpSp>
        <p:nvGrpSpPr>
          <p:cNvPr id="9" name="Gruppierung 8"/>
          <p:cNvGrpSpPr/>
          <p:nvPr/>
        </p:nvGrpSpPr>
        <p:grpSpPr>
          <a:xfrm>
            <a:off x="457200" y="4665315"/>
            <a:ext cx="8229600" cy="1959782"/>
            <a:chOff x="457200" y="4376090"/>
            <a:chExt cx="8229600" cy="1959782"/>
          </a:xfrm>
        </p:grpSpPr>
        <p:sp>
          <p:nvSpPr>
            <p:cNvPr id="4" name="Textfeld 3"/>
            <p:cNvSpPr txBox="1"/>
            <p:nvPr/>
          </p:nvSpPr>
          <p:spPr>
            <a:xfrm>
              <a:off x="457200" y="4376090"/>
              <a:ext cx="82296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</a:rPr>
                <a:t>Organizational vs. content-modifying operations:</a:t>
              </a:r>
            </a:p>
            <a:p>
              <a:pPr marL="285750" indent="-285750">
                <a:buFont typeface="Arial"/>
                <a:buChar char="•"/>
              </a:pPr>
              <a:endParaRPr lang="en-US" dirty="0" smtClean="0"/>
            </a:p>
            <a:p>
              <a:pPr marL="285750" indent="-285750">
                <a:buFont typeface="Arial"/>
                <a:buChar char="•"/>
              </a:pPr>
              <a:r>
                <a:rPr lang="en-US" dirty="0" smtClean="0"/>
                <a:t>rearrangement</a:t>
              </a:r>
            </a:p>
            <a:p>
              <a:pPr marL="285750" indent="-285750">
                <a:buFont typeface="Arial"/>
                <a:buChar char="•"/>
              </a:pPr>
              <a:endParaRPr lang="en-US" dirty="0" smtClean="0"/>
            </a:p>
            <a:p>
              <a:pPr marL="285750" indent="-285750">
                <a:buFont typeface="Arial"/>
                <a:buChar char="•"/>
              </a:pPr>
              <a:r>
                <a:rPr lang="en-US" dirty="0" smtClean="0"/>
                <a:t>insertion, deletion, substitution, duplication</a:t>
              </a:r>
              <a:endParaRPr lang="en-US" dirty="0"/>
            </a:p>
          </p:txBody>
        </p:sp>
        <p:pic>
          <p:nvPicPr>
            <p:cNvPr id="7" name="Bild 6" descr="organizationaloperation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81" t="9637" r="7583" b="76447"/>
            <a:stretch/>
          </p:blipFill>
          <p:spPr>
            <a:xfrm>
              <a:off x="2164102" y="4613033"/>
              <a:ext cx="3636419" cy="954415"/>
            </a:xfrm>
            <a:prstGeom prst="rect">
              <a:avLst/>
            </a:prstGeom>
          </p:spPr>
        </p:pic>
        <p:pic>
          <p:nvPicPr>
            <p:cNvPr id="8" name="Bild 7" descr="contentmodifyingoperation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62" t="4005" r="21105" b="80727"/>
            <a:stretch/>
          </p:blipFill>
          <p:spPr>
            <a:xfrm>
              <a:off x="4579320" y="5288798"/>
              <a:ext cx="4065515" cy="1047074"/>
            </a:xfrm>
            <a:prstGeom prst="rect">
              <a:avLst/>
            </a:prstGeom>
          </p:spPr>
        </p:pic>
      </p:grpSp>
      <p:pic>
        <p:nvPicPr>
          <p:cNvPr id="3" name="Bild 2" descr="DNA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64"/>
          <a:stretch/>
        </p:blipFill>
        <p:spPr>
          <a:xfrm>
            <a:off x="1720851" y="1443897"/>
            <a:ext cx="6207697" cy="103113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58724" y="1417638"/>
            <a:ext cx="2342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the molecular level:</a:t>
            </a:r>
            <a:endParaRPr lang="en-US" dirty="0"/>
          </a:p>
        </p:txBody>
      </p:sp>
      <p:grpSp>
        <p:nvGrpSpPr>
          <p:cNvPr id="14" name="Gruppierung 13"/>
          <p:cNvGrpSpPr/>
          <p:nvPr/>
        </p:nvGrpSpPr>
        <p:grpSpPr>
          <a:xfrm>
            <a:off x="455463" y="2556483"/>
            <a:ext cx="8229600" cy="1698483"/>
            <a:chOff x="458724" y="2430733"/>
            <a:chExt cx="8229600" cy="1698483"/>
          </a:xfrm>
        </p:grpSpPr>
        <p:sp>
          <p:nvSpPr>
            <p:cNvPr id="15" name="Textfeld 14"/>
            <p:cNvSpPr txBox="1"/>
            <p:nvPr/>
          </p:nvSpPr>
          <p:spPr>
            <a:xfrm>
              <a:off x="458724" y="2430733"/>
              <a:ext cx="82296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</a:rPr>
                <a:t>Local vs. global modifications:</a:t>
              </a:r>
            </a:p>
            <a:p>
              <a:endParaRPr lang="en-US" dirty="0" smtClean="0">
                <a:solidFill>
                  <a:srgbClr val="008000"/>
                </a:solidFill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dirty="0"/>
                <a:t>p</a:t>
              </a:r>
              <a:r>
                <a:rPr lang="en-US" dirty="0" smtClean="0"/>
                <a:t>oint mutations (sequence analysis)</a:t>
              </a:r>
            </a:p>
            <a:p>
              <a:pPr marL="285750" indent="-285750">
                <a:buFont typeface="Arial"/>
                <a:buChar char="•"/>
              </a:pPr>
              <a:endParaRPr lang="en-US" dirty="0" smtClean="0"/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0000FF"/>
                  </a:solidFill>
                </a:rPr>
                <a:t>large-scale operations </a:t>
              </a:r>
              <a:r>
                <a:rPr lang="en-US" dirty="0" smtClean="0"/>
                <a:t>(comparative genomics)</a:t>
              </a:r>
              <a:endParaRPr lang="en-US" dirty="0"/>
            </a:p>
          </p:txBody>
        </p:sp>
        <p:pic>
          <p:nvPicPr>
            <p:cNvPr id="16" name="Bild 15" descr="pointmutation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3" t="50028" r="78573" b="8115"/>
            <a:stretch/>
          </p:blipFill>
          <p:spPr>
            <a:xfrm rot="5400000">
              <a:off x="5414308" y="1425375"/>
              <a:ext cx="1005502" cy="3343169"/>
            </a:xfrm>
            <a:prstGeom prst="rect">
              <a:avLst/>
            </a:prstGeom>
          </p:spPr>
        </p:pic>
        <p:pic>
          <p:nvPicPr>
            <p:cNvPr id="18" name="Bild 17" descr="largescaleoperation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37" t="4005" r="26740" b="81672"/>
            <a:stretch/>
          </p:blipFill>
          <p:spPr>
            <a:xfrm>
              <a:off x="5417510" y="3146932"/>
              <a:ext cx="3204495" cy="9822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3364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Motivation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457200" y="1921626"/>
            <a:ext cx="8229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Evolution at the whole genome level: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Basic understanding of molecular processes at genomic scale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E</a:t>
            </a:r>
            <a:r>
              <a:rPr lang="en-US" dirty="0" smtClean="0"/>
              <a:t>volutionary distances, phylogenetic trees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phylogenomics</a:t>
            </a:r>
            <a:r>
              <a:rPr lang="en-US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</a:t>
            </a:r>
            <a:r>
              <a:rPr lang="en-US" dirty="0" smtClean="0"/>
              <a:t>ncestral genome reconstruction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Insights into gene function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Regulation of genes (e.g. operons in prokaryotic genomes)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Comparative genome assembly</a:t>
            </a:r>
            <a:r>
              <a:rPr lang="en-US" dirty="0"/>
              <a:t> </a:t>
            </a:r>
            <a:r>
              <a:rPr lang="en-US" dirty="0" smtClean="0"/>
              <a:t>and annotation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Structural variations, cancer development, personalized medicine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Pathogen evolution, outbreak prediction, vaccination strategies</a:t>
            </a:r>
          </a:p>
        </p:txBody>
      </p:sp>
    </p:spTree>
    <p:extLst>
      <p:ext uri="{BB962C8B-B14F-4D97-AF65-F5344CB8AC3E}">
        <p14:creationId xmlns:p14="http://schemas.microsoft.com/office/powerpoint/2010/main" val="4073400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</a:t>
            </a:r>
            <a:r>
              <a:rPr lang="de-DE" dirty="0" err="1" smtClean="0"/>
              <a:t>hat</a:t>
            </a:r>
            <a:r>
              <a:rPr lang="de-DE" dirty="0" smtClean="0"/>
              <a:t> </a:t>
            </a:r>
            <a:r>
              <a:rPr lang="de-DE" dirty="0" err="1" smtClean="0"/>
              <a:t>happens</a:t>
            </a:r>
            <a:r>
              <a:rPr lang="de-DE" dirty="0" smtClean="0"/>
              <a:t> in </a:t>
            </a:r>
            <a:r>
              <a:rPr lang="de-DE" dirty="0" err="1" smtClean="0"/>
              <a:t>detail</a:t>
            </a:r>
            <a:r>
              <a:rPr lang="de-DE" dirty="0" smtClean="0"/>
              <a:t>?</a:t>
            </a:r>
            <a:endParaRPr lang="de-DE" dirty="0"/>
          </a:p>
        </p:txBody>
      </p:sp>
      <p:pic>
        <p:nvPicPr>
          <p:cNvPr id="4" name="Bild 3" descr="PH1988-Figure3.pd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9" y="1040927"/>
            <a:ext cx="7300171" cy="5158672"/>
          </a:xfrm>
          <a:prstGeom prst="rect">
            <a:avLst/>
          </a:prstGeom>
        </p:spPr>
      </p:pic>
      <p:pic>
        <p:nvPicPr>
          <p:cNvPr id="5" name="Bild 4" descr="PH1988-Figure3.pdf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9" y="1040927"/>
            <a:ext cx="7300171" cy="5158672"/>
          </a:xfrm>
          <a:prstGeom prst="rect">
            <a:avLst/>
          </a:prstGeom>
        </p:spPr>
      </p:pic>
      <p:pic>
        <p:nvPicPr>
          <p:cNvPr id="8" name="Bild 7" descr="PH1988-Figure3.pdf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9" y="1040927"/>
            <a:ext cx="7300171" cy="5158672"/>
          </a:xfrm>
          <a:prstGeom prst="rect">
            <a:avLst/>
          </a:prstGeom>
        </p:spPr>
      </p:pic>
      <p:pic>
        <p:nvPicPr>
          <p:cNvPr id="9" name="Bild 8" descr="PH1988-Figure3.pdf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9" y="1040927"/>
            <a:ext cx="7300171" cy="5158672"/>
          </a:xfrm>
          <a:prstGeom prst="rect">
            <a:avLst/>
          </a:prstGeom>
        </p:spPr>
      </p:pic>
      <p:pic>
        <p:nvPicPr>
          <p:cNvPr id="10" name="Bild 9" descr="PH1988-Figure3.pdf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9" y="1040927"/>
            <a:ext cx="7300171" cy="5158672"/>
          </a:xfrm>
          <a:prstGeom prst="rect">
            <a:avLst/>
          </a:prstGeom>
        </p:spPr>
      </p:pic>
      <p:pic>
        <p:nvPicPr>
          <p:cNvPr id="11" name="Bild 10" descr="PH1988-Figure3.pdf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9" y="1040927"/>
            <a:ext cx="7300171" cy="5158672"/>
          </a:xfrm>
          <a:prstGeom prst="rect">
            <a:avLst/>
          </a:prstGeom>
        </p:spPr>
      </p:pic>
      <p:pic>
        <p:nvPicPr>
          <p:cNvPr id="12" name="Bild 11" descr="PH1988-Figure3.pdf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9" y="1040927"/>
            <a:ext cx="7300171" cy="5158672"/>
          </a:xfrm>
          <a:prstGeom prst="rect">
            <a:avLst/>
          </a:prstGeom>
        </p:spPr>
      </p:pic>
      <p:pic>
        <p:nvPicPr>
          <p:cNvPr id="13" name="Bild 12" descr="PH1988-Figure3.pdf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9" y="1040927"/>
            <a:ext cx="7300171" cy="5158672"/>
          </a:xfrm>
          <a:prstGeom prst="rect">
            <a:avLst/>
          </a:prstGeom>
        </p:spPr>
      </p:pic>
      <p:pic>
        <p:nvPicPr>
          <p:cNvPr id="14" name="Bild 13" descr="PH1988-Figure3.pdf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9" y="1040927"/>
            <a:ext cx="7300171" cy="5158672"/>
          </a:xfrm>
          <a:prstGeom prst="rect">
            <a:avLst/>
          </a:prstGeom>
        </p:spPr>
      </p:pic>
      <p:pic>
        <p:nvPicPr>
          <p:cNvPr id="16" name="Bild 15" descr="PH1988-Figure3.pdf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9" y="1040927"/>
            <a:ext cx="7300171" cy="515867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447637" y="5990915"/>
            <a:ext cx="2890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6600"/>
                </a:solidFill>
              </a:rPr>
              <a:t>Figure: Palmer &amp; </a:t>
            </a:r>
            <a:r>
              <a:rPr lang="en-US" sz="1600" dirty="0" err="1" smtClean="0">
                <a:solidFill>
                  <a:srgbClr val="FF6600"/>
                </a:solidFill>
              </a:rPr>
              <a:t>Herbon</a:t>
            </a:r>
            <a:r>
              <a:rPr lang="en-US" sz="1600" dirty="0" smtClean="0">
                <a:solidFill>
                  <a:srgbClr val="FF6600"/>
                </a:solidFill>
              </a:rPr>
              <a:t> 1988</a:t>
            </a:r>
            <a:endParaRPr lang="en-US" sz="1600" dirty="0">
              <a:solidFill>
                <a:srgbClr val="FF6600"/>
              </a:solidFill>
            </a:endParaRPr>
          </a:p>
        </p:txBody>
      </p:sp>
      <p:pic>
        <p:nvPicPr>
          <p:cNvPr id="3" name="Bild 2" descr="Brassica_oleracea0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50" y="1205802"/>
            <a:ext cx="1156628" cy="867471"/>
          </a:xfrm>
          <a:prstGeom prst="rect">
            <a:avLst/>
          </a:prstGeom>
        </p:spPr>
      </p:pic>
      <p:pic>
        <p:nvPicPr>
          <p:cNvPr id="6" name="Bild 5" descr="Brassica_rapa_plant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50" y="2757952"/>
            <a:ext cx="898043" cy="1197390"/>
          </a:xfrm>
          <a:prstGeom prst="rect">
            <a:avLst/>
          </a:prstGeom>
        </p:spPr>
      </p:pic>
      <p:grpSp>
        <p:nvGrpSpPr>
          <p:cNvPr id="17" name="Gruppierung 16"/>
          <p:cNvGrpSpPr/>
          <p:nvPr/>
        </p:nvGrpSpPr>
        <p:grpSpPr>
          <a:xfrm>
            <a:off x="927364" y="907631"/>
            <a:ext cx="4012457" cy="5435241"/>
            <a:chOff x="1081312" y="1282633"/>
            <a:chExt cx="4012457" cy="5435241"/>
          </a:xfrm>
        </p:grpSpPr>
        <p:sp>
          <p:nvSpPr>
            <p:cNvPr id="18" name="Textfeld 17"/>
            <p:cNvSpPr txBox="1"/>
            <p:nvPr/>
          </p:nvSpPr>
          <p:spPr>
            <a:xfrm>
              <a:off x="2868430" y="6440875"/>
              <a:ext cx="22253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6600"/>
                  </a:solidFill>
                </a:rPr>
                <a:t>Figure: </a:t>
              </a:r>
              <a:r>
                <a:rPr lang="en-US" sz="1200" dirty="0" err="1" smtClean="0">
                  <a:solidFill>
                    <a:srgbClr val="FF6600"/>
                  </a:solidFill>
                </a:rPr>
                <a:t>Eichler</a:t>
              </a:r>
              <a:r>
                <a:rPr lang="en-US" sz="1200" dirty="0" smtClean="0">
                  <a:solidFill>
                    <a:srgbClr val="FF6600"/>
                  </a:solidFill>
                </a:rPr>
                <a:t> &amp; </a:t>
              </a:r>
              <a:r>
                <a:rPr lang="en-US" sz="1200" dirty="0" err="1" smtClean="0">
                  <a:solidFill>
                    <a:srgbClr val="FF6600"/>
                  </a:solidFill>
                </a:rPr>
                <a:t>Sankoff</a:t>
              </a:r>
              <a:r>
                <a:rPr lang="en-US" sz="1200" dirty="0" smtClean="0">
                  <a:solidFill>
                    <a:srgbClr val="FF6600"/>
                  </a:solidFill>
                </a:rPr>
                <a:t> 2003</a:t>
              </a:r>
              <a:endParaRPr lang="en-US" sz="1200" dirty="0">
                <a:solidFill>
                  <a:srgbClr val="FF6600"/>
                </a:solidFill>
              </a:endParaRPr>
            </a:p>
          </p:txBody>
        </p:sp>
        <p:grpSp>
          <p:nvGrpSpPr>
            <p:cNvPr id="19" name="Gruppierung 18"/>
            <p:cNvGrpSpPr/>
            <p:nvPr/>
          </p:nvGrpSpPr>
          <p:grpSpPr>
            <a:xfrm>
              <a:off x="1081312" y="1282633"/>
              <a:ext cx="3897752" cy="5155682"/>
              <a:chOff x="1081312" y="1282633"/>
              <a:chExt cx="3897752" cy="5155682"/>
            </a:xfrm>
            <a:solidFill>
              <a:srgbClr val="FFFF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Rechteck 19"/>
              <p:cNvSpPr/>
              <p:nvPr/>
            </p:nvSpPr>
            <p:spPr>
              <a:xfrm>
                <a:off x="1081312" y="1282633"/>
                <a:ext cx="3897752" cy="515568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Bild 20" descr="F1.large.jpg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4768" y="1423047"/>
                <a:ext cx="3588045" cy="4859997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</p:pic>
        </p:grpSp>
      </p:grpSp>
      <p:grpSp>
        <p:nvGrpSpPr>
          <p:cNvPr id="22" name="Gruppierung 21"/>
          <p:cNvGrpSpPr/>
          <p:nvPr/>
        </p:nvGrpSpPr>
        <p:grpSpPr>
          <a:xfrm>
            <a:off x="4126352" y="1462225"/>
            <a:ext cx="4104233" cy="4836180"/>
            <a:chOff x="4049378" y="1658415"/>
            <a:chExt cx="4104233" cy="4836180"/>
          </a:xfrm>
          <a:solidFill>
            <a:schemeClr val="bg1">
              <a:lumMod val="95000"/>
            </a:schemeClr>
          </a:solidFill>
        </p:grpSpPr>
        <p:sp>
          <p:nvSpPr>
            <p:cNvPr id="23" name="Textfeld 22"/>
            <p:cNvSpPr txBox="1"/>
            <p:nvPr/>
          </p:nvSpPr>
          <p:spPr>
            <a:xfrm>
              <a:off x="4773801" y="6217596"/>
              <a:ext cx="337981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FF6600"/>
                  </a:solidFill>
                </a:rPr>
                <a:t>Data from: </a:t>
              </a:r>
              <a:r>
                <a:rPr lang="en-US" sz="1200" dirty="0" err="1" smtClean="0">
                  <a:solidFill>
                    <a:srgbClr val="FF6600"/>
                  </a:solidFill>
                </a:rPr>
                <a:t>Pevzner</a:t>
              </a:r>
              <a:r>
                <a:rPr lang="en-US" sz="1200" dirty="0" smtClean="0">
                  <a:solidFill>
                    <a:srgbClr val="FF6600"/>
                  </a:solidFill>
                </a:rPr>
                <a:t> &amp; </a:t>
              </a:r>
              <a:r>
                <a:rPr lang="en-US" sz="1200" dirty="0" err="1" smtClean="0">
                  <a:solidFill>
                    <a:srgbClr val="FF6600"/>
                  </a:solidFill>
                </a:rPr>
                <a:t>Tesler</a:t>
              </a:r>
              <a:r>
                <a:rPr lang="en-US" sz="1200" dirty="0" smtClean="0">
                  <a:solidFill>
                    <a:srgbClr val="FF6600"/>
                  </a:solidFill>
                </a:rPr>
                <a:t> 2003</a:t>
              </a:r>
              <a:endParaRPr lang="en-US" sz="1200" dirty="0">
                <a:solidFill>
                  <a:srgbClr val="FF6600"/>
                </a:solidFill>
              </a:endParaRPr>
            </a:p>
          </p:txBody>
        </p:sp>
        <p:pic>
          <p:nvPicPr>
            <p:cNvPr id="24" name="Bild 23" descr="RECOMB-CG 2008 2008 Bergeron.pdf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25" t="18886" r="19713" b="32340"/>
            <a:stretch/>
          </p:blipFill>
          <p:spPr>
            <a:xfrm>
              <a:off x="4049378" y="1658415"/>
              <a:ext cx="4026091" cy="4543409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</p:spTree>
    <p:extLst>
      <p:ext uri="{BB962C8B-B14F-4D97-AF65-F5344CB8AC3E}">
        <p14:creationId xmlns:p14="http://schemas.microsoft.com/office/powerpoint/2010/main" val="2694261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</a:t>
            </a:r>
            <a:r>
              <a:rPr lang="de-DE" dirty="0" err="1" smtClean="0"/>
              <a:t>hat</a:t>
            </a:r>
            <a:r>
              <a:rPr lang="de-DE" dirty="0" smtClean="0"/>
              <a:t> </a:t>
            </a:r>
            <a:r>
              <a:rPr lang="de-DE" dirty="0" err="1" smtClean="0"/>
              <a:t>happens</a:t>
            </a:r>
            <a:r>
              <a:rPr lang="de-DE" dirty="0" smtClean="0"/>
              <a:t> in </a:t>
            </a:r>
            <a:r>
              <a:rPr lang="de-DE" dirty="0" err="1" smtClean="0"/>
              <a:t>detail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457200" y="1439336"/>
            <a:ext cx="3620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Basic rearrangement operations:</a:t>
            </a:r>
            <a:endParaRPr lang="en-US" dirty="0" smtClean="0"/>
          </a:p>
        </p:txBody>
      </p:sp>
      <p:sp>
        <p:nvSpPr>
          <p:cNvPr id="6" name="Textfeld 5"/>
          <p:cNvSpPr txBox="1"/>
          <p:nvPr/>
        </p:nvSpPr>
        <p:spPr>
          <a:xfrm>
            <a:off x="457201" y="5531556"/>
            <a:ext cx="8229600" cy="92333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A</a:t>
            </a:r>
            <a:r>
              <a:rPr lang="en-US" b="1" dirty="0" smtClean="0">
                <a:solidFill>
                  <a:srgbClr val="008000"/>
                </a:solidFill>
              </a:rPr>
              <a:t>ssumption:</a:t>
            </a:r>
          </a:p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0000FF"/>
                </a:solidFill>
              </a:rPr>
              <a:t>number of rearrangements </a:t>
            </a:r>
            <a:r>
              <a:rPr lang="en-US" dirty="0" smtClean="0"/>
              <a:t>needed to transform one genome into another is a measure for the </a:t>
            </a:r>
            <a:r>
              <a:rPr lang="en-US" dirty="0" smtClean="0">
                <a:solidFill>
                  <a:srgbClr val="0000FF"/>
                </a:solidFill>
              </a:rPr>
              <a:t>evolutionary distance </a:t>
            </a:r>
            <a:r>
              <a:rPr lang="en-US" dirty="0" smtClean="0"/>
              <a:t>between two species.</a:t>
            </a:r>
            <a:endParaRPr lang="en-US" dirty="0"/>
          </a:p>
        </p:txBody>
      </p:sp>
      <p:grpSp>
        <p:nvGrpSpPr>
          <p:cNvPr id="23" name="Gruppierung 22"/>
          <p:cNvGrpSpPr/>
          <p:nvPr/>
        </p:nvGrpSpPr>
        <p:grpSpPr>
          <a:xfrm>
            <a:off x="458724" y="1961674"/>
            <a:ext cx="5941135" cy="553294"/>
            <a:chOff x="458724" y="1961674"/>
            <a:chExt cx="5941135" cy="553294"/>
          </a:xfrm>
        </p:grpSpPr>
        <p:pic>
          <p:nvPicPr>
            <p:cNvPr id="12" name="Bild 11" descr="inversion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0" t="16136" r="2262" b="75796"/>
            <a:stretch/>
          </p:blipFill>
          <p:spPr>
            <a:xfrm>
              <a:off x="2024318" y="1961674"/>
              <a:ext cx="4375541" cy="553294"/>
            </a:xfrm>
            <a:prstGeom prst="rect">
              <a:avLst/>
            </a:prstGeom>
          </p:spPr>
        </p:pic>
        <p:sp>
          <p:nvSpPr>
            <p:cNvPr id="18" name="Textfeld 17"/>
            <p:cNvSpPr txBox="1"/>
            <p:nvPr/>
          </p:nvSpPr>
          <p:spPr>
            <a:xfrm>
              <a:off x="458724" y="1982977"/>
              <a:ext cx="362091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20000"/>
                </a:lnSpc>
                <a:buFont typeface="Arial"/>
                <a:buChar char="•"/>
              </a:pPr>
              <a:r>
                <a:rPr lang="en-US" dirty="0" smtClean="0"/>
                <a:t>inversion</a:t>
              </a:r>
            </a:p>
          </p:txBody>
        </p:sp>
      </p:grpSp>
      <p:grpSp>
        <p:nvGrpSpPr>
          <p:cNvPr id="24" name="Gruppierung 23"/>
          <p:cNvGrpSpPr/>
          <p:nvPr/>
        </p:nvGrpSpPr>
        <p:grpSpPr>
          <a:xfrm>
            <a:off x="458724" y="2590418"/>
            <a:ext cx="6632591" cy="616167"/>
            <a:chOff x="458724" y="2590418"/>
            <a:chExt cx="6632591" cy="616167"/>
          </a:xfrm>
        </p:grpSpPr>
        <p:pic>
          <p:nvPicPr>
            <p:cNvPr id="11" name="Bild 10" descr="transposition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4" b="89182"/>
            <a:stretch/>
          </p:blipFill>
          <p:spPr>
            <a:xfrm>
              <a:off x="2245104" y="2590418"/>
              <a:ext cx="4846211" cy="616167"/>
            </a:xfrm>
            <a:prstGeom prst="rect">
              <a:avLst/>
            </a:prstGeom>
          </p:spPr>
        </p:pic>
        <p:sp>
          <p:nvSpPr>
            <p:cNvPr id="19" name="Textfeld 18"/>
            <p:cNvSpPr txBox="1"/>
            <p:nvPr/>
          </p:nvSpPr>
          <p:spPr>
            <a:xfrm>
              <a:off x="458724" y="2637400"/>
              <a:ext cx="362091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20000"/>
                </a:lnSpc>
                <a:buFont typeface="Arial"/>
                <a:buChar char="•"/>
              </a:pPr>
              <a:r>
                <a:rPr lang="en-US" dirty="0" smtClean="0"/>
                <a:t>transposition</a:t>
              </a:r>
            </a:p>
          </p:txBody>
        </p:sp>
      </p:grpSp>
      <p:grpSp>
        <p:nvGrpSpPr>
          <p:cNvPr id="25" name="Gruppierung 24"/>
          <p:cNvGrpSpPr/>
          <p:nvPr/>
        </p:nvGrpSpPr>
        <p:grpSpPr>
          <a:xfrm>
            <a:off x="458724" y="3231633"/>
            <a:ext cx="6503377" cy="679041"/>
            <a:chOff x="458724" y="3231633"/>
            <a:chExt cx="6503377" cy="679041"/>
          </a:xfrm>
        </p:grpSpPr>
        <p:pic>
          <p:nvPicPr>
            <p:cNvPr id="15" name="Bild 14" descr="translocation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099"/>
            <a:stretch/>
          </p:blipFill>
          <p:spPr>
            <a:xfrm>
              <a:off x="2115890" y="3231633"/>
              <a:ext cx="4846211" cy="679041"/>
            </a:xfrm>
            <a:prstGeom prst="rect">
              <a:avLst/>
            </a:prstGeom>
          </p:spPr>
        </p:pic>
        <p:sp>
          <p:nvSpPr>
            <p:cNvPr id="20" name="Textfeld 19"/>
            <p:cNvSpPr txBox="1"/>
            <p:nvPr/>
          </p:nvSpPr>
          <p:spPr>
            <a:xfrm>
              <a:off x="458724" y="3289336"/>
              <a:ext cx="362091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20000"/>
                </a:lnSpc>
                <a:buFont typeface="Arial"/>
                <a:buChar char="•"/>
              </a:pPr>
              <a:r>
                <a:rPr lang="en-US" dirty="0" smtClean="0"/>
                <a:t>translocation</a:t>
              </a:r>
            </a:p>
          </p:txBody>
        </p:sp>
      </p:grpSp>
      <p:grpSp>
        <p:nvGrpSpPr>
          <p:cNvPr id="4" name="Gruppierung 3"/>
          <p:cNvGrpSpPr/>
          <p:nvPr/>
        </p:nvGrpSpPr>
        <p:grpSpPr>
          <a:xfrm>
            <a:off x="458724" y="3914178"/>
            <a:ext cx="7106815" cy="717114"/>
            <a:chOff x="458724" y="3914178"/>
            <a:chExt cx="7106815" cy="717114"/>
          </a:xfrm>
        </p:grpSpPr>
        <p:sp>
          <p:nvSpPr>
            <p:cNvPr id="21" name="Textfeld 20"/>
            <p:cNvSpPr txBox="1"/>
            <p:nvPr/>
          </p:nvSpPr>
          <p:spPr>
            <a:xfrm>
              <a:off x="458724" y="3951534"/>
              <a:ext cx="362091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20000"/>
                </a:lnSpc>
                <a:buFont typeface="Arial"/>
                <a:buChar char="•"/>
              </a:pPr>
              <a:r>
                <a:rPr lang="en-US" dirty="0" smtClean="0"/>
                <a:t>block interchange</a:t>
              </a:r>
            </a:p>
          </p:txBody>
        </p:sp>
        <p:pic>
          <p:nvPicPr>
            <p:cNvPr id="28" name="Bild 27" descr="blockinterchange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31" b="79012"/>
            <a:stretch/>
          </p:blipFill>
          <p:spPr>
            <a:xfrm>
              <a:off x="2719328" y="3914178"/>
              <a:ext cx="4846211" cy="717114"/>
            </a:xfrm>
            <a:prstGeom prst="rect">
              <a:avLst/>
            </a:prstGeom>
          </p:spPr>
        </p:pic>
      </p:grpSp>
      <p:grpSp>
        <p:nvGrpSpPr>
          <p:cNvPr id="30" name="Gruppierung 29"/>
          <p:cNvGrpSpPr/>
          <p:nvPr/>
        </p:nvGrpSpPr>
        <p:grpSpPr>
          <a:xfrm>
            <a:off x="6032262" y="2366568"/>
            <a:ext cx="2973197" cy="2438722"/>
            <a:chOff x="6032262" y="2366568"/>
            <a:chExt cx="2973197" cy="2438722"/>
          </a:xfrm>
        </p:grpSpPr>
        <p:sp>
          <p:nvSpPr>
            <p:cNvPr id="3" name="Textfeld 2"/>
            <p:cNvSpPr txBox="1"/>
            <p:nvPr/>
          </p:nvSpPr>
          <p:spPr>
            <a:xfrm>
              <a:off x="7657614" y="2586095"/>
              <a:ext cx="13478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</a:rPr>
                <a:t>Note:</a:t>
              </a:r>
              <a:r>
                <a:rPr lang="en-US" dirty="0" smtClean="0"/>
                <a:t> 2-cut</a:t>
              </a:r>
              <a:endParaRPr lang="en-US" dirty="0" smtClean="0">
                <a:solidFill>
                  <a:srgbClr val="008000"/>
                </a:solidFill>
              </a:endParaRPr>
            </a:p>
            <a:p>
              <a:r>
                <a:rPr lang="en-US" dirty="0" smtClean="0">
                  <a:solidFill>
                    <a:srgbClr val="0000FF"/>
                  </a:solidFill>
                </a:rPr>
                <a:t>(double-cut)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8" name="Gerade Verbindung mit Pfeil 7"/>
            <p:cNvCxnSpPr/>
            <p:nvPr/>
          </p:nvCxnSpPr>
          <p:spPr>
            <a:xfrm flipH="1" flipV="1">
              <a:off x="6537356" y="2366568"/>
              <a:ext cx="1120258" cy="614843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mit Pfeil 25"/>
            <p:cNvCxnSpPr/>
            <p:nvPr/>
          </p:nvCxnSpPr>
          <p:spPr>
            <a:xfrm flipH="1">
              <a:off x="6537356" y="3090522"/>
              <a:ext cx="1113917" cy="401611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mit Pfeil 28"/>
            <p:cNvCxnSpPr/>
            <p:nvPr/>
          </p:nvCxnSpPr>
          <p:spPr>
            <a:xfrm flipH="1">
              <a:off x="6032262" y="3242922"/>
              <a:ext cx="1625352" cy="1562368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prstDash val="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pierung 8"/>
          <p:cNvGrpSpPr/>
          <p:nvPr/>
        </p:nvGrpSpPr>
        <p:grpSpPr>
          <a:xfrm>
            <a:off x="458724" y="4558446"/>
            <a:ext cx="5763901" cy="751000"/>
            <a:chOff x="458724" y="4558446"/>
            <a:chExt cx="5763901" cy="751000"/>
          </a:xfrm>
        </p:grpSpPr>
        <p:sp>
          <p:nvSpPr>
            <p:cNvPr id="22" name="Textfeld 21"/>
            <p:cNvSpPr txBox="1"/>
            <p:nvPr/>
          </p:nvSpPr>
          <p:spPr>
            <a:xfrm>
              <a:off x="458724" y="4614774"/>
              <a:ext cx="362091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20000"/>
                </a:lnSpc>
                <a:buFont typeface="Arial"/>
                <a:buChar char="•"/>
              </a:pPr>
              <a:r>
                <a:rPr lang="en-US" dirty="0" smtClean="0"/>
                <a:t>fusion/fission</a:t>
              </a:r>
            </a:p>
          </p:txBody>
        </p:sp>
        <p:pic>
          <p:nvPicPr>
            <p:cNvPr id="7" name="Bild 6" descr="fusionfission.pdf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369" b="89049"/>
            <a:stretch/>
          </p:blipFill>
          <p:spPr>
            <a:xfrm>
              <a:off x="2024318" y="4558446"/>
              <a:ext cx="4198307" cy="751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3806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Questions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asked</a:t>
            </a:r>
            <a:r>
              <a:rPr lang="de-DE" dirty="0" smtClean="0"/>
              <a:t>: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457200" y="1754936"/>
            <a:ext cx="508344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How many rearrangement operations are needed?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distance </a:t>
            </a:r>
            <a:r>
              <a:rPr lang="en-US" i="1" dirty="0" smtClean="0"/>
              <a:t>d</a:t>
            </a:r>
            <a:r>
              <a:rPr lang="en-US" dirty="0" smtClean="0"/>
              <a:t>(</a:t>
            </a:r>
            <a:r>
              <a:rPr lang="en-US" i="1" dirty="0" smtClean="0"/>
              <a:t>A</a:t>
            </a:r>
            <a:r>
              <a:rPr lang="en-US" dirty="0" smtClean="0"/>
              <a:t>,</a:t>
            </a:r>
            <a:r>
              <a:rPr lang="en-US" i="1" dirty="0" smtClean="0"/>
              <a:t>B</a:t>
            </a:r>
            <a:r>
              <a:rPr lang="en-US" dirty="0" smtClean="0"/>
              <a:t>) </a:t>
            </a:r>
            <a:r>
              <a:rPr lang="en-US" dirty="0" smtClean="0">
                <a:sym typeface="Wingdings"/>
              </a:rPr>
              <a:t>➔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“distance problem”</a:t>
            </a:r>
            <a:endParaRPr lang="en-US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/>
              <a:t>diameter problems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distribution of distances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halving distance</a:t>
            </a:r>
            <a:endParaRPr lang="en-US" dirty="0"/>
          </a:p>
        </p:txBody>
      </p:sp>
      <p:pic>
        <p:nvPicPr>
          <p:cNvPr id="6" name="Bild 5" descr="reconstructionquestion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241" y="4622956"/>
            <a:ext cx="4846211" cy="685800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457200" y="3982528"/>
            <a:ext cx="508344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How much can we reconstruct of the past?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Ancestral genome(s)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rearrangement scenario(s) </a:t>
            </a:r>
            <a:r>
              <a:rPr lang="en-US" dirty="0" smtClean="0">
                <a:sym typeface="Wingdings"/>
              </a:rPr>
              <a:t>➔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“sorting problem”</a:t>
            </a:r>
            <a:endParaRPr lang="en-US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complete phylogenies</a:t>
            </a:r>
          </a:p>
        </p:txBody>
      </p:sp>
      <p:pic>
        <p:nvPicPr>
          <p:cNvPr id="7" name="Bild 6" descr="reconstructionquestion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241" y="4622956"/>
            <a:ext cx="4846211" cy="6858000"/>
          </a:xfrm>
          <a:prstGeom prst="rect">
            <a:avLst/>
          </a:prstGeom>
        </p:spPr>
      </p:pic>
      <p:grpSp>
        <p:nvGrpSpPr>
          <p:cNvPr id="9" name="Gruppierung 8"/>
          <p:cNvGrpSpPr/>
          <p:nvPr/>
        </p:nvGrpSpPr>
        <p:grpSpPr>
          <a:xfrm>
            <a:off x="4856039" y="2280600"/>
            <a:ext cx="3631930" cy="1360586"/>
            <a:chOff x="4856039" y="2280600"/>
            <a:chExt cx="3631930" cy="1360586"/>
          </a:xfrm>
        </p:grpSpPr>
        <p:pic>
          <p:nvPicPr>
            <p:cNvPr id="4" name="Bild 3" descr="distancequestions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4" t="2456" r="22726" b="77704"/>
            <a:stretch/>
          </p:blipFill>
          <p:spPr>
            <a:xfrm>
              <a:off x="5002072" y="2280600"/>
              <a:ext cx="3485897" cy="1360586"/>
            </a:xfrm>
            <a:prstGeom prst="rect">
              <a:avLst/>
            </a:prstGeom>
          </p:spPr>
        </p:pic>
        <p:sp>
          <p:nvSpPr>
            <p:cNvPr id="5" name="Textfeld 4"/>
            <p:cNvSpPr txBox="1"/>
            <p:nvPr/>
          </p:nvSpPr>
          <p:spPr>
            <a:xfrm>
              <a:off x="4856039" y="2340999"/>
              <a:ext cx="362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A</a:t>
              </a:r>
              <a:endParaRPr lang="en-US" i="1" dirty="0"/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4856039" y="3222867"/>
              <a:ext cx="368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B</a:t>
              </a:r>
              <a:endParaRPr lang="en-US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988282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Some</a:t>
            </a:r>
            <a:r>
              <a:rPr lang="de-DE" dirty="0" smtClean="0"/>
              <a:t> </a:t>
            </a:r>
            <a:r>
              <a:rPr lang="de-DE" dirty="0" err="1" smtClean="0"/>
              <a:t>history</a:t>
            </a:r>
            <a:r>
              <a:rPr lang="de-DE" dirty="0" smtClean="0"/>
              <a:t> (2 </a:t>
            </a:r>
            <a:r>
              <a:rPr lang="de-DE" dirty="0" err="1" smtClean="0"/>
              <a:t>genomes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457200" y="1342188"/>
            <a:ext cx="8229600" cy="5262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Inversions (reversals):</a:t>
            </a:r>
          </a:p>
          <a:p>
            <a:r>
              <a:rPr lang="en-US" sz="1400" dirty="0" smtClean="0"/>
              <a:t>Watterson </a:t>
            </a:r>
            <a:r>
              <a:rPr lang="en-US" sz="1400" i="1" dirty="0" smtClean="0"/>
              <a:t>et al. </a:t>
            </a:r>
            <a:r>
              <a:rPr lang="en-US" sz="1400" dirty="0" smtClean="0"/>
              <a:t>1982; </a:t>
            </a:r>
            <a:r>
              <a:rPr lang="en-US" sz="1400" dirty="0" err="1" smtClean="0"/>
              <a:t>Sankoff</a:t>
            </a:r>
            <a:r>
              <a:rPr lang="en-US" sz="1400" dirty="0" smtClean="0"/>
              <a:t> 1992; </a:t>
            </a:r>
            <a:r>
              <a:rPr lang="en-US" sz="1400" dirty="0" err="1" smtClean="0"/>
              <a:t>Bafna</a:t>
            </a:r>
            <a:r>
              <a:rPr lang="en-US" sz="1400" dirty="0" smtClean="0"/>
              <a:t> &amp; </a:t>
            </a:r>
            <a:r>
              <a:rPr lang="en-US" sz="1400" dirty="0" err="1" smtClean="0"/>
              <a:t>Pevzner</a:t>
            </a:r>
            <a:r>
              <a:rPr lang="en-US" sz="1400" dirty="0" smtClean="0"/>
              <a:t> 1993; </a:t>
            </a:r>
            <a:r>
              <a:rPr lang="en-US" sz="1400" dirty="0" err="1" smtClean="0"/>
              <a:t>Hannenhalli</a:t>
            </a:r>
            <a:r>
              <a:rPr lang="en-US" sz="1400" dirty="0" smtClean="0"/>
              <a:t> &amp; </a:t>
            </a:r>
            <a:r>
              <a:rPr lang="en-US" sz="1400" dirty="0" err="1" smtClean="0"/>
              <a:t>Pevzner</a:t>
            </a:r>
            <a:r>
              <a:rPr lang="en-US" sz="1400" dirty="0" smtClean="0"/>
              <a:t> 1995; Kaplan, Shamir &amp; </a:t>
            </a:r>
            <a:r>
              <a:rPr lang="en-US" sz="1400" dirty="0" err="1" smtClean="0"/>
              <a:t>Tarjan</a:t>
            </a:r>
            <a:r>
              <a:rPr lang="en-US" sz="1400" dirty="0" smtClean="0"/>
              <a:t> 1999; Bader, </a:t>
            </a:r>
            <a:r>
              <a:rPr lang="en-US" sz="1400" dirty="0" err="1" smtClean="0"/>
              <a:t>Moret</a:t>
            </a:r>
            <a:r>
              <a:rPr lang="en-US" sz="1400" dirty="0" smtClean="0"/>
              <a:t> &amp; Yan 2001; Bergeron 2001; Bergeron, Heber &amp; S 2002; Bergeron, </a:t>
            </a:r>
            <a:r>
              <a:rPr lang="en-US" sz="1400" dirty="0" err="1" smtClean="0"/>
              <a:t>Mixtacki</a:t>
            </a:r>
            <a:r>
              <a:rPr lang="en-US" sz="1400" dirty="0" smtClean="0"/>
              <a:t> &amp; S 2004; </a:t>
            </a:r>
            <a:r>
              <a:rPr lang="en-US" sz="1400" dirty="0" err="1" smtClean="0"/>
              <a:t>Tannier</a:t>
            </a:r>
            <a:r>
              <a:rPr lang="en-US" sz="1400" dirty="0" smtClean="0"/>
              <a:t>, Bergeron, </a:t>
            </a:r>
            <a:r>
              <a:rPr lang="en-US" sz="1400" dirty="0" err="1" smtClean="0"/>
              <a:t>Sagot</a:t>
            </a:r>
            <a:r>
              <a:rPr lang="en-US" sz="1400" smtClean="0"/>
              <a:t> 2007</a:t>
            </a:r>
            <a:endParaRPr lang="en-US" sz="1400" dirty="0" smtClean="0"/>
          </a:p>
          <a:p>
            <a:endParaRPr lang="en-US" sz="1400" dirty="0"/>
          </a:p>
          <a:p>
            <a:r>
              <a:rPr lang="en-US" sz="1400" b="1" dirty="0" smtClean="0">
                <a:solidFill>
                  <a:srgbClr val="008000"/>
                </a:solidFill>
              </a:rPr>
              <a:t>Translocations:</a:t>
            </a:r>
          </a:p>
          <a:p>
            <a:r>
              <a:rPr lang="en-US" sz="1400" dirty="0" err="1" smtClean="0"/>
              <a:t>Hannenhalli</a:t>
            </a:r>
            <a:r>
              <a:rPr lang="en-US" sz="1400" dirty="0" smtClean="0"/>
              <a:t> 1996; Bergeron, </a:t>
            </a:r>
            <a:r>
              <a:rPr lang="en-US" sz="1400" dirty="0" err="1" smtClean="0"/>
              <a:t>Mixtacki</a:t>
            </a:r>
            <a:r>
              <a:rPr lang="en-US" sz="1400" dirty="0" smtClean="0"/>
              <a:t> &amp; S 2005</a:t>
            </a:r>
          </a:p>
          <a:p>
            <a:endParaRPr lang="en-US" sz="1400" dirty="0"/>
          </a:p>
          <a:p>
            <a:r>
              <a:rPr lang="en-US" sz="1400" b="1" dirty="0" err="1" smtClean="0">
                <a:solidFill>
                  <a:srgbClr val="008000"/>
                </a:solidFill>
              </a:rPr>
              <a:t>Multichromosomal</a:t>
            </a:r>
            <a:r>
              <a:rPr lang="en-US" sz="1400" b="1" dirty="0" smtClean="0">
                <a:solidFill>
                  <a:srgbClr val="008000"/>
                </a:solidFill>
              </a:rPr>
              <a:t> </a:t>
            </a:r>
            <a:r>
              <a:rPr lang="en-US" sz="1400" b="1" dirty="0">
                <a:solidFill>
                  <a:srgbClr val="008000"/>
                </a:solidFill>
              </a:rPr>
              <a:t>l</a:t>
            </a:r>
            <a:r>
              <a:rPr lang="en-US" sz="1400" b="1" dirty="0" smtClean="0">
                <a:solidFill>
                  <a:srgbClr val="008000"/>
                </a:solidFill>
              </a:rPr>
              <a:t>inear (“general HP model”):</a:t>
            </a:r>
          </a:p>
          <a:p>
            <a:r>
              <a:rPr lang="en-US" sz="1400" dirty="0" err="1" smtClean="0"/>
              <a:t>Hannenhalli</a:t>
            </a:r>
            <a:r>
              <a:rPr lang="en-US" sz="1400" dirty="0" smtClean="0"/>
              <a:t> &amp; </a:t>
            </a:r>
            <a:r>
              <a:rPr lang="en-US" sz="1400" dirty="0" err="1" smtClean="0"/>
              <a:t>Pevzner</a:t>
            </a:r>
            <a:r>
              <a:rPr lang="en-US" sz="1400" dirty="0" smtClean="0"/>
              <a:t> 1995; </a:t>
            </a:r>
            <a:r>
              <a:rPr lang="en-US" sz="1400" dirty="0" err="1" smtClean="0"/>
              <a:t>Tesler</a:t>
            </a:r>
            <a:r>
              <a:rPr lang="en-US" sz="1400" dirty="0" smtClean="0"/>
              <a:t> 2002; </a:t>
            </a:r>
            <a:r>
              <a:rPr lang="en-US" sz="1400" dirty="0" err="1" smtClean="0"/>
              <a:t>Ozery-Flato</a:t>
            </a:r>
            <a:r>
              <a:rPr lang="en-US" sz="1400" dirty="0" smtClean="0"/>
              <a:t> &amp; Shamir 2003; Jean &amp; </a:t>
            </a:r>
            <a:r>
              <a:rPr lang="en-US" sz="1400" dirty="0" err="1" smtClean="0"/>
              <a:t>Nikolski</a:t>
            </a:r>
            <a:r>
              <a:rPr lang="en-US" sz="1400" dirty="0" smtClean="0"/>
              <a:t> 2007; Bergeron, </a:t>
            </a:r>
            <a:r>
              <a:rPr lang="en-US" sz="1400" dirty="0" err="1" smtClean="0"/>
              <a:t>Mixtacki</a:t>
            </a:r>
            <a:r>
              <a:rPr lang="en-US" sz="1400" dirty="0" smtClean="0"/>
              <a:t> &amp; S 2008</a:t>
            </a:r>
            <a:r>
              <a:rPr lang="en-US" sz="1400" dirty="0"/>
              <a:t>; </a:t>
            </a:r>
            <a:r>
              <a:rPr lang="en-US" sz="1400" dirty="0" err="1" smtClean="0"/>
              <a:t>Erdős</a:t>
            </a:r>
            <a:r>
              <a:rPr lang="en-US" sz="1400" dirty="0" smtClean="0"/>
              <a:t>, </a:t>
            </a:r>
            <a:r>
              <a:rPr lang="en-US" sz="1400" dirty="0" err="1" smtClean="0"/>
              <a:t>Sokoup</a:t>
            </a:r>
            <a:r>
              <a:rPr lang="en-US" sz="1400" dirty="0" smtClean="0"/>
              <a:t> &amp; S 2011</a:t>
            </a:r>
          </a:p>
          <a:p>
            <a:endParaRPr lang="en-US" sz="1400" dirty="0"/>
          </a:p>
          <a:p>
            <a:r>
              <a:rPr lang="en-US" sz="1400" b="1" dirty="0" smtClean="0">
                <a:solidFill>
                  <a:srgbClr val="008000"/>
                </a:solidFill>
              </a:rPr>
              <a:t>Double Cut and Join (DCJ):</a:t>
            </a:r>
          </a:p>
          <a:p>
            <a:r>
              <a:rPr lang="en-US" sz="1400" dirty="0" err="1" smtClean="0"/>
              <a:t>Yancopoulos</a:t>
            </a:r>
            <a:r>
              <a:rPr lang="en-US" sz="1400" dirty="0" smtClean="0"/>
              <a:t>, </a:t>
            </a:r>
            <a:r>
              <a:rPr lang="en-US" sz="1400" dirty="0" err="1" smtClean="0"/>
              <a:t>Attie</a:t>
            </a:r>
            <a:r>
              <a:rPr lang="en-US" sz="1400" dirty="0" smtClean="0"/>
              <a:t> &amp; Friedberg 2005; Bergeron, </a:t>
            </a:r>
            <a:r>
              <a:rPr lang="en-US" sz="1400" dirty="0" err="1" smtClean="0"/>
              <a:t>Mixtacki</a:t>
            </a:r>
            <a:r>
              <a:rPr lang="en-US" sz="1400" dirty="0" smtClean="0"/>
              <a:t> &amp; S 2006; </a:t>
            </a:r>
            <a:r>
              <a:rPr lang="en-US" sz="1400" dirty="0" err="1" smtClean="0"/>
              <a:t>Kováč</a:t>
            </a:r>
            <a:r>
              <a:rPr lang="en-US" sz="1400" dirty="0" smtClean="0"/>
              <a:t>, Warren</a:t>
            </a:r>
            <a:r>
              <a:rPr lang="en-US" sz="1400" dirty="0"/>
              <a:t>, </a:t>
            </a:r>
            <a:r>
              <a:rPr lang="en-US" sz="1400" dirty="0" smtClean="0"/>
              <a:t>Braga &amp; S 2011</a:t>
            </a:r>
          </a:p>
          <a:p>
            <a:endParaRPr lang="en-US" sz="1400" dirty="0"/>
          </a:p>
          <a:p>
            <a:r>
              <a:rPr lang="en-US" sz="1400" b="1" dirty="0" smtClean="0">
                <a:solidFill>
                  <a:srgbClr val="008000"/>
                </a:solidFill>
              </a:rPr>
              <a:t>Other models: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Unsigned inversions:</a:t>
            </a:r>
            <a:r>
              <a:rPr lang="en-US" sz="1400" dirty="0" smtClean="0"/>
              <a:t> </a:t>
            </a:r>
            <a:r>
              <a:rPr lang="en-US" sz="1400" dirty="0" err="1" smtClean="0"/>
              <a:t>Kececioglu</a:t>
            </a:r>
            <a:r>
              <a:rPr lang="en-US" sz="1400" dirty="0" smtClean="0"/>
              <a:t> &amp; </a:t>
            </a:r>
            <a:r>
              <a:rPr lang="en-US" sz="1400" dirty="0" err="1" smtClean="0"/>
              <a:t>Sankoff</a:t>
            </a:r>
            <a:r>
              <a:rPr lang="en-US" sz="1400" dirty="0" smtClean="0"/>
              <a:t> 1993; Christie 1998</a:t>
            </a:r>
            <a:r>
              <a:rPr lang="en-US" sz="1400" dirty="0"/>
              <a:t>;</a:t>
            </a:r>
            <a:r>
              <a:rPr lang="en-US" sz="1400" dirty="0" smtClean="0"/>
              <a:t> </a:t>
            </a:r>
            <a:r>
              <a:rPr lang="en-US" sz="1400" dirty="0" err="1" smtClean="0"/>
              <a:t>Caprara</a:t>
            </a:r>
            <a:r>
              <a:rPr lang="en-US" sz="1400" dirty="0" smtClean="0"/>
              <a:t> 1999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Transpositions: </a:t>
            </a:r>
            <a:r>
              <a:rPr lang="en-US" sz="1400" dirty="0" err="1" smtClean="0"/>
              <a:t>Meidanis</a:t>
            </a:r>
            <a:r>
              <a:rPr lang="en-US" sz="1400" dirty="0" smtClean="0"/>
              <a:t>, Walter &amp; Dias, 1997;  Elias &amp; Hartman 2006; </a:t>
            </a:r>
            <a:r>
              <a:rPr lang="en-US" sz="1400" dirty="0" err="1" smtClean="0"/>
              <a:t>Bulteau</a:t>
            </a:r>
            <a:r>
              <a:rPr lang="en-US" sz="1400" dirty="0" smtClean="0"/>
              <a:t>, </a:t>
            </a:r>
            <a:r>
              <a:rPr lang="en-US" sz="1400" dirty="0" err="1" smtClean="0"/>
              <a:t>Fertin</a:t>
            </a:r>
            <a:r>
              <a:rPr lang="en-US" sz="1400" dirty="0" smtClean="0"/>
              <a:t>, </a:t>
            </a:r>
            <a:r>
              <a:rPr lang="en-US" sz="1400" dirty="0" err="1" smtClean="0"/>
              <a:t>Rusu</a:t>
            </a:r>
            <a:r>
              <a:rPr lang="en-US" sz="1400" dirty="0" smtClean="0"/>
              <a:t> 2011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Inversions + Transpositions: </a:t>
            </a:r>
            <a:r>
              <a:rPr lang="en-US" sz="1400" dirty="0" smtClean="0"/>
              <a:t>Walter, Dias &amp; </a:t>
            </a:r>
            <a:r>
              <a:rPr lang="en-US" sz="1400" dirty="0" err="1" smtClean="0"/>
              <a:t>Meidanis</a:t>
            </a:r>
            <a:r>
              <a:rPr lang="en-US" sz="1400" dirty="0" smtClean="0"/>
              <a:t> 1998; Christie &amp; Irving 2001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Fusion/Fission + Transpositions: </a:t>
            </a:r>
            <a:r>
              <a:rPr lang="en-US" sz="1400" dirty="0" err="1" smtClean="0"/>
              <a:t>Meidanis</a:t>
            </a:r>
            <a:r>
              <a:rPr lang="en-US" sz="1400" dirty="0"/>
              <a:t> </a:t>
            </a:r>
            <a:r>
              <a:rPr lang="en-US" sz="1400" dirty="0" smtClean="0"/>
              <a:t>&amp; Dias 2001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Block interchanges: </a:t>
            </a:r>
            <a:r>
              <a:rPr lang="en-US" sz="1400" dirty="0" smtClean="0"/>
              <a:t>Christie 1996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Block interchanges + inversions: </a:t>
            </a:r>
            <a:r>
              <a:rPr lang="en-US" sz="1400" dirty="0" smtClean="0"/>
              <a:t>Mira &amp; </a:t>
            </a:r>
            <a:r>
              <a:rPr lang="en-US" sz="1400" dirty="0" err="1" smtClean="0"/>
              <a:t>Meidanis</a:t>
            </a:r>
            <a:r>
              <a:rPr lang="en-US" sz="1400" dirty="0" smtClean="0"/>
              <a:t> 2007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Single Cut and Join: </a:t>
            </a:r>
            <a:r>
              <a:rPr lang="en-US" sz="1400" dirty="0" smtClean="0"/>
              <a:t>Bergeron, </a:t>
            </a:r>
            <a:r>
              <a:rPr lang="en-US" sz="1400" dirty="0" err="1" smtClean="0"/>
              <a:t>Medvedev</a:t>
            </a:r>
            <a:r>
              <a:rPr lang="en-US" sz="1400" dirty="0" smtClean="0"/>
              <a:t> &amp; S 2010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Single Cut or Join: </a:t>
            </a:r>
            <a:r>
              <a:rPr lang="en-US" sz="1400" dirty="0" err="1" smtClean="0"/>
              <a:t>Feij</a:t>
            </a:r>
            <a:r>
              <a:rPr lang="en-US" sz="1400" dirty="0" err="1"/>
              <a:t>ã</a:t>
            </a:r>
            <a:r>
              <a:rPr lang="en-US" sz="1400" dirty="0" err="1" smtClean="0"/>
              <a:t>o</a:t>
            </a:r>
            <a:r>
              <a:rPr lang="en-US" sz="1400" dirty="0" smtClean="0"/>
              <a:t> &amp; </a:t>
            </a:r>
            <a:r>
              <a:rPr lang="en-US" sz="1400" dirty="0" err="1" smtClean="0"/>
              <a:t>Meidanis</a:t>
            </a:r>
            <a:r>
              <a:rPr lang="en-US" sz="1400" dirty="0" smtClean="0"/>
              <a:t> 2011</a:t>
            </a:r>
          </a:p>
        </p:txBody>
      </p:sp>
    </p:spTree>
    <p:extLst>
      <p:ext uri="{BB962C8B-B14F-4D97-AF65-F5344CB8AC3E}">
        <p14:creationId xmlns:p14="http://schemas.microsoft.com/office/powerpoint/2010/main" val="174144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Winkel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0</TotalTime>
  <Words>3157</Words>
  <Application>Microsoft Macintosh PowerPoint</Application>
  <PresentationFormat>Bildschirmpräsentation (4:3)</PresentationFormat>
  <Paragraphs>471</Paragraphs>
  <Slides>39</Slides>
  <Notes>32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39</vt:i4>
      </vt:variant>
    </vt:vector>
  </HeadingPairs>
  <TitlesOfParts>
    <vt:vector size="40" baseType="lpstr">
      <vt:lpstr>Office Theme</vt:lpstr>
      <vt:lpstr>Genome Rearrangement by Double Cut and Join</vt:lpstr>
      <vt:lpstr>Outline</vt:lpstr>
      <vt:lpstr>1. Genome evolution</vt:lpstr>
      <vt:lpstr>1. Genome evolution</vt:lpstr>
      <vt:lpstr>Motivation</vt:lpstr>
      <vt:lpstr>What happens in detail?</vt:lpstr>
      <vt:lpstr>What happens in detail?</vt:lpstr>
      <vt:lpstr>Questions to be asked:</vt:lpstr>
      <vt:lpstr>Some history (2 genomes)</vt:lpstr>
      <vt:lpstr>Some history (2 genomes)</vt:lpstr>
      <vt:lpstr>Towards formal modeling</vt:lpstr>
      <vt:lpstr>2. Double Cut and Join (DCJ)</vt:lpstr>
      <vt:lpstr>Graphs with vertices of degree one or two</vt:lpstr>
      <vt:lpstr>The formal problem</vt:lpstr>
      <vt:lpstr>The formal problem</vt:lpstr>
      <vt:lpstr>3. DCJ distance and sorting</vt:lpstr>
      <vt:lpstr>Adjacency graph</vt:lpstr>
      <vt:lpstr>Transforming A into B</vt:lpstr>
      <vt:lpstr>Algorithm</vt:lpstr>
      <vt:lpstr>The DCJ distance</vt:lpstr>
      <vt:lpstr>The solution space of sorting by DCJ</vt:lpstr>
      <vt:lpstr>4. Relation to other models</vt:lpstr>
      <vt:lpstr>Relationship of distances</vt:lpstr>
      <vt:lpstr>General HP distance problem</vt:lpstr>
      <vt:lpstr>General HP distance problem</vt:lpstr>
      <vt:lpstr>Restricted DCJ</vt:lpstr>
      <vt:lpstr>Software: UNIMoG</vt:lpstr>
      <vt:lpstr>Further applications of the DCJ model</vt:lpstr>
      <vt:lpstr>5. Insertions, deletions, substitutions</vt:lpstr>
      <vt:lpstr>Insertion/Deletion</vt:lpstr>
      <vt:lpstr>The DCJ-indel model</vt:lpstr>
      <vt:lpstr>The DCJ-indel model</vt:lpstr>
      <vt:lpstr>6. On the weight of indels</vt:lpstr>
      <vt:lpstr>A posteriori correction</vt:lpstr>
      <vt:lpstr>More plausible distances?</vt:lpstr>
      <vt:lpstr>DCJ with substitutions</vt:lpstr>
      <vt:lpstr>7. Summary and Conclusion</vt:lpstr>
      <vt:lpstr>Acknowledgments</vt:lpstr>
      <vt:lpstr>Thank you!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20120816bsbCampoGrande</dc:title>
  <dc:subject/>
  <dc:creator>Jens Stoye</dc:creator>
  <cp:keywords/>
  <dc:description/>
  <cp:lastModifiedBy>Jens Stoye</cp:lastModifiedBy>
  <cp:revision>528</cp:revision>
  <cp:lastPrinted>2012-09-11T08:58:46Z</cp:lastPrinted>
  <dcterms:created xsi:type="dcterms:W3CDTF">2010-04-12T23:12:02Z</dcterms:created>
  <dcterms:modified xsi:type="dcterms:W3CDTF">2018-05-17T20:40:35Z</dcterms:modified>
  <cp:category/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